
<file path=[Content_Types].xml><?xml version="1.0" encoding="utf-8"?>
<Types xmlns="http://schemas.openxmlformats.org/package/2006/content-types">
  <Default Extension="vml" ContentType="application/vnd.openxmlformats-officedocument.vmlDrawing"/>
  <Default Extension="bin" ContentType="application/vnd.openxmlformats-officedocument.oleObject"/>
  <Default Extension="png" ContentType="image/png"/>
  <Default Extension="wmf" ContentType="image/x-wmf"/>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67"/>
  </p:notesMasterIdLst>
  <p:handoutMasterIdLst>
    <p:handoutMasterId r:id="rId68"/>
  </p:handoutMasterIdLst>
  <p:sldIdLst>
    <p:sldId id="257" r:id="rId3"/>
    <p:sldId id="259" r:id="rId4"/>
    <p:sldId id="261" r:id="rId5"/>
    <p:sldId id="302" r:id="rId6"/>
    <p:sldId id="303" r:id="rId7"/>
    <p:sldId id="304" r:id="rId8"/>
    <p:sldId id="305" r:id="rId9"/>
    <p:sldId id="306" r:id="rId10"/>
    <p:sldId id="307" r:id="rId11"/>
    <p:sldId id="308" r:id="rId12"/>
    <p:sldId id="309" r:id="rId13"/>
    <p:sldId id="310" r:id="rId14"/>
    <p:sldId id="311" r:id="rId15"/>
    <p:sldId id="313" r:id="rId16"/>
    <p:sldId id="316" r:id="rId17"/>
    <p:sldId id="317" r:id="rId18"/>
    <p:sldId id="318" r:id="rId19"/>
    <p:sldId id="319" r:id="rId20"/>
    <p:sldId id="320" r:id="rId21"/>
    <p:sldId id="373" r:id="rId22"/>
    <p:sldId id="321" r:id="rId23"/>
    <p:sldId id="322" r:id="rId24"/>
    <p:sldId id="325" r:id="rId25"/>
    <p:sldId id="326" r:id="rId26"/>
    <p:sldId id="328" r:id="rId27"/>
    <p:sldId id="329" r:id="rId28"/>
    <p:sldId id="330" r:id="rId29"/>
    <p:sldId id="331" r:id="rId30"/>
    <p:sldId id="332" r:id="rId31"/>
    <p:sldId id="333" r:id="rId32"/>
    <p:sldId id="335" r:id="rId33"/>
    <p:sldId id="336" r:id="rId34"/>
    <p:sldId id="337" r:id="rId35"/>
    <p:sldId id="338" r:id="rId36"/>
    <p:sldId id="339" r:id="rId37"/>
    <p:sldId id="340" r:id="rId38"/>
    <p:sldId id="341" r:id="rId39"/>
    <p:sldId id="426" r:id="rId40"/>
    <p:sldId id="342" r:id="rId41"/>
    <p:sldId id="346" r:id="rId42"/>
    <p:sldId id="347" r:id="rId43"/>
    <p:sldId id="351" r:id="rId44"/>
    <p:sldId id="348" r:id="rId45"/>
    <p:sldId id="349" r:id="rId46"/>
    <p:sldId id="350" r:id="rId47"/>
    <p:sldId id="352" r:id="rId48"/>
    <p:sldId id="353" r:id="rId49"/>
    <p:sldId id="354" r:id="rId50"/>
    <p:sldId id="355" r:id="rId51"/>
    <p:sldId id="356" r:id="rId52"/>
    <p:sldId id="357" r:id="rId53"/>
    <p:sldId id="358" r:id="rId54"/>
    <p:sldId id="360" r:id="rId55"/>
    <p:sldId id="361" r:id="rId56"/>
    <p:sldId id="452" r:id="rId57"/>
    <p:sldId id="363" r:id="rId58"/>
    <p:sldId id="364" r:id="rId59"/>
    <p:sldId id="365" r:id="rId60"/>
    <p:sldId id="366" r:id="rId61"/>
    <p:sldId id="367" r:id="rId62"/>
    <p:sldId id="368" r:id="rId63"/>
    <p:sldId id="369" r:id="rId64"/>
    <p:sldId id="300" r:id="rId65"/>
    <p:sldId id="285" r:id="rId66"/>
  </p:sldIdLst>
  <p:sldSz cx="12192000" cy="6858000"/>
  <p:notesSz cx="6858000" cy="9144000"/>
  <p:custDataLst>
    <p:tags r:id="rId73"/>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lia" initials="m"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D9D9D9"/>
    <a:srgbClr val="FFFFFF"/>
    <a:srgbClr val="DCDCDC"/>
    <a:srgbClr val="F0F0F0"/>
    <a:srgbClr val="E6E6E6"/>
    <a:srgbClr val="C8C8C8"/>
    <a:srgbClr val="FAFAFA"/>
    <a:srgbClr val="BEBE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78" autoAdjust="0"/>
    <p:restoredTop sz="94660"/>
  </p:normalViewPr>
  <p:slideViewPr>
    <p:cSldViewPr snapToGrid="0">
      <p:cViewPr varScale="1">
        <p:scale>
          <a:sx n="99" d="100"/>
          <a:sy n="99" d="100"/>
        </p:scale>
        <p:origin x="84" y="582"/>
      </p:cViewPr>
      <p:guideLst>
        <p:guide orient="horz" pos="2242"/>
        <p:guide pos="3838"/>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3" Type="http://schemas.openxmlformats.org/officeDocument/2006/relationships/tags" Target="tags/tag143.xml"/><Relationship Id="rId72" Type="http://schemas.openxmlformats.org/officeDocument/2006/relationships/commentAuthors" Target="commentAuthors.xml"/><Relationship Id="rId71" Type="http://schemas.openxmlformats.org/officeDocument/2006/relationships/tableStyles" Target="tableStyles.xml"/><Relationship Id="rId70" Type="http://schemas.openxmlformats.org/officeDocument/2006/relationships/viewProps" Target="viewProps.xml"/><Relationship Id="rId7" Type="http://schemas.openxmlformats.org/officeDocument/2006/relationships/slide" Target="slides/slide5.xml"/><Relationship Id="rId69" Type="http://schemas.openxmlformats.org/officeDocument/2006/relationships/presProps" Target="presProps.xml"/><Relationship Id="rId68" Type="http://schemas.openxmlformats.org/officeDocument/2006/relationships/handoutMaster" Target="handoutMasters/handoutMaster1.xml"/><Relationship Id="rId67" Type="http://schemas.openxmlformats.org/officeDocument/2006/relationships/notesMaster" Target="notesMasters/notesMaster1.xml"/><Relationship Id="rId66" Type="http://schemas.openxmlformats.org/officeDocument/2006/relationships/slide" Target="slides/slide64.xml"/><Relationship Id="rId65" Type="http://schemas.openxmlformats.org/officeDocument/2006/relationships/slide" Target="slides/slide63.xml"/><Relationship Id="rId64" Type="http://schemas.openxmlformats.org/officeDocument/2006/relationships/slide" Target="slides/slide62.xml"/><Relationship Id="rId63" Type="http://schemas.openxmlformats.org/officeDocument/2006/relationships/slide" Target="slides/slide61.xml"/><Relationship Id="rId62" Type="http://schemas.openxmlformats.org/officeDocument/2006/relationships/slide" Target="slides/slide60.xml"/><Relationship Id="rId61" Type="http://schemas.openxmlformats.org/officeDocument/2006/relationships/slide" Target="slides/slide59.xml"/><Relationship Id="rId60" Type="http://schemas.openxmlformats.org/officeDocument/2006/relationships/slide" Target="slides/slide58.xml"/><Relationship Id="rId6" Type="http://schemas.openxmlformats.org/officeDocument/2006/relationships/slide" Target="slides/slide4.xml"/><Relationship Id="rId59" Type="http://schemas.openxmlformats.org/officeDocument/2006/relationships/slide" Target="slides/slide57.xml"/><Relationship Id="rId58" Type="http://schemas.openxmlformats.org/officeDocument/2006/relationships/slide" Target="slides/slide56.xml"/><Relationship Id="rId57" Type="http://schemas.openxmlformats.org/officeDocument/2006/relationships/slide" Target="slides/slide55.xml"/><Relationship Id="rId56" Type="http://schemas.openxmlformats.org/officeDocument/2006/relationships/slide" Target="slides/slide54.xml"/><Relationship Id="rId55" Type="http://schemas.openxmlformats.org/officeDocument/2006/relationships/slide" Target="slides/slide53.xml"/><Relationship Id="rId54" Type="http://schemas.openxmlformats.org/officeDocument/2006/relationships/slide" Target="slides/slide52.xml"/><Relationship Id="rId53" Type="http://schemas.openxmlformats.org/officeDocument/2006/relationships/slide" Target="slides/slide51.xml"/><Relationship Id="rId52" Type="http://schemas.openxmlformats.org/officeDocument/2006/relationships/slide" Target="slides/slide50.xml"/><Relationship Id="rId51" Type="http://schemas.openxmlformats.org/officeDocument/2006/relationships/slide" Target="slides/slide49.xml"/><Relationship Id="rId50" Type="http://schemas.openxmlformats.org/officeDocument/2006/relationships/slide" Target="slides/slide48.xml"/><Relationship Id="rId5" Type="http://schemas.openxmlformats.org/officeDocument/2006/relationships/slide" Target="slides/slide3.xml"/><Relationship Id="rId49" Type="http://schemas.openxmlformats.org/officeDocument/2006/relationships/slide" Target="slides/slide47.xml"/><Relationship Id="rId48" Type="http://schemas.openxmlformats.org/officeDocument/2006/relationships/slide" Target="slides/slide46.xml"/><Relationship Id="rId47" Type="http://schemas.openxmlformats.org/officeDocument/2006/relationships/slide" Target="slides/slide45.xml"/><Relationship Id="rId46" Type="http://schemas.openxmlformats.org/officeDocument/2006/relationships/slide" Target="slides/slide44.xml"/><Relationship Id="rId45" Type="http://schemas.openxmlformats.org/officeDocument/2006/relationships/slide" Target="slides/slide43.xml"/><Relationship Id="rId44" Type="http://schemas.openxmlformats.org/officeDocument/2006/relationships/slide" Target="slides/slide42.xml"/><Relationship Id="rId43" Type="http://schemas.openxmlformats.org/officeDocument/2006/relationships/slide" Target="slides/slide41.xml"/><Relationship Id="rId42" Type="http://schemas.openxmlformats.org/officeDocument/2006/relationships/slide" Target="slides/slide40.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7.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10.wmf"/><Relationship Id="rId1" Type="http://schemas.openxmlformats.org/officeDocument/2006/relationships/image" Target="../media/image8.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21.wmf"/><Relationship Id="rId2" Type="http://schemas.openxmlformats.org/officeDocument/2006/relationships/image" Target="../media/image20.wmf"/><Relationship Id="rId1" Type="http://schemas.openxmlformats.org/officeDocument/2006/relationships/image" Target="../media/image19.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5" Type="http://schemas.openxmlformats.org/officeDocument/2006/relationships/tags" Target="../tags/tag51.xml"/><Relationship Id="rId4" Type="http://schemas.openxmlformats.org/officeDocument/2006/relationships/tags" Target="../tags/tag50.xml"/><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6" Type="http://schemas.openxmlformats.org/officeDocument/2006/relationships/tags" Target="../tags/tag56.xml"/><Relationship Id="rId5" Type="http://schemas.openxmlformats.org/officeDocument/2006/relationships/tags" Target="../tags/tag55.xml"/><Relationship Id="rId4" Type="http://schemas.openxmlformats.org/officeDocument/2006/relationships/tags" Target="../tags/tag54.xml"/><Relationship Id="rId3" Type="http://schemas.openxmlformats.org/officeDocument/2006/relationships/tags" Target="../tags/tag53.xml"/><Relationship Id="rId2" Type="http://schemas.openxmlformats.org/officeDocument/2006/relationships/tags" Target="../tags/tag52.xm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2.jpeg"/><Relationship Id="rId7" Type="http://schemas.openxmlformats.org/officeDocument/2006/relationships/tags" Target="../tags/tag10.xml"/><Relationship Id="rId6" Type="http://schemas.openxmlformats.org/officeDocument/2006/relationships/tags" Target="../tags/tag9.xml"/><Relationship Id="rId5" Type="http://schemas.openxmlformats.org/officeDocument/2006/relationships/tags" Target="../tags/tag8.xml"/><Relationship Id="rId4" Type="http://schemas.openxmlformats.org/officeDocument/2006/relationships/tags" Target="../tags/tag7.xml"/><Relationship Id="rId3" Type="http://schemas.openxmlformats.org/officeDocument/2006/relationships/tags" Target="../tags/tag6.xm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6" Type="http://schemas.openxmlformats.org/officeDocument/2006/relationships/tags" Target="../tags/tag15.xml"/><Relationship Id="rId5" Type="http://schemas.openxmlformats.org/officeDocument/2006/relationships/tags" Target="../tags/tag14.xml"/><Relationship Id="rId4" Type="http://schemas.openxmlformats.org/officeDocument/2006/relationships/tags" Target="../tags/tag13.xml"/><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7" Type="http://schemas.openxmlformats.org/officeDocument/2006/relationships/tags" Target="../tags/tag21.xml"/><Relationship Id="rId6" Type="http://schemas.openxmlformats.org/officeDocument/2006/relationships/tags" Target="../tags/tag20.xml"/><Relationship Id="rId5" Type="http://schemas.openxmlformats.org/officeDocument/2006/relationships/tags" Target="../tags/tag19.xml"/><Relationship Id="rId4" Type="http://schemas.openxmlformats.org/officeDocument/2006/relationships/tags" Target="../tags/tag18.xml"/><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9" Type="http://schemas.openxmlformats.org/officeDocument/2006/relationships/tags" Target="../tags/tag29.xml"/><Relationship Id="rId8" Type="http://schemas.openxmlformats.org/officeDocument/2006/relationships/tags" Target="../tags/tag28.xml"/><Relationship Id="rId7" Type="http://schemas.openxmlformats.org/officeDocument/2006/relationships/tags" Target="../tags/tag27.xml"/><Relationship Id="rId6" Type="http://schemas.openxmlformats.org/officeDocument/2006/relationships/tags" Target="../tags/tag26.xml"/><Relationship Id="rId5" Type="http://schemas.openxmlformats.org/officeDocument/2006/relationships/tags" Target="../tags/tag25.xml"/><Relationship Id="rId4" Type="http://schemas.openxmlformats.org/officeDocument/2006/relationships/tags" Target="../tags/tag24.xml"/><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5" Type="http://schemas.openxmlformats.org/officeDocument/2006/relationships/tags" Target="../tags/tag33.xml"/><Relationship Id="rId4" Type="http://schemas.openxmlformats.org/officeDocument/2006/relationships/tags" Target="../tags/tag32.xml"/><Relationship Id="rId3" Type="http://schemas.openxmlformats.org/officeDocument/2006/relationships/tags" Target="../tags/tag31.xml"/><Relationship Id="rId2" Type="http://schemas.openxmlformats.org/officeDocument/2006/relationships/tags" Target="../tags/tag30.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tags" Target="../tags/tag36.xml"/><Relationship Id="rId3" Type="http://schemas.openxmlformats.org/officeDocument/2006/relationships/tags" Target="../tags/tag35.xml"/><Relationship Id="rId2" Type="http://schemas.openxmlformats.org/officeDocument/2006/relationships/tags" Target="../tags/tag34.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7" Type="http://schemas.openxmlformats.org/officeDocument/2006/relationships/tags" Target="../tags/tag42.xml"/><Relationship Id="rId6" Type="http://schemas.openxmlformats.org/officeDocument/2006/relationships/tags" Target="../tags/tag41.xml"/><Relationship Id="rId5" Type="http://schemas.openxmlformats.org/officeDocument/2006/relationships/tags" Target="../tags/tag40.xml"/><Relationship Id="rId4" Type="http://schemas.openxmlformats.org/officeDocument/2006/relationships/tags" Target="../tags/tag39.xml"/><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6" Type="http://schemas.openxmlformats.org/officeDocument/2006/relationships/tags" Target="../tags/tag47.xml"/><Relationship Id="rId5" Type="http://schemas.openxmlformats.org/officeDocument/2006/relationships/tags" Target="../tags/tag46.xml"/><Relationship Id="rId4" Type="http://schemas.openxmlformats.org/officeDocument/2006/relationships/tags" Target="../tags/tag45.xml"/><Relationship Id="rId3" Type="http://schemas.openxmlformats.org/officeDocument/2006/relationships/tags" Target="../tags/tag44.xml"/><Relationship Id="rId2" Type="http://schemas.openxmlformats.org/officeDocument/2006/relationships/tags" Target="../tags/tag43.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2"/>
            </p:custDataLst>
          </p:nvPr>
        </p:nvSpPr>
        <p:spPr>
          <a:xfrm>
            <a:off x="1198800" y="914400"/>
            <a:ext cx="9799200" cy="2570400"/>
          </a:xfrm>
        </p:spPr>
        <p:txBody>
          <a:bodyPr lIns="90000" tIns="46800" rIns="90000" bIns="46800" anchor="b" anchorCtr="0">
            <a:normAutofit/>
          </a:bodyPr>
          <a:lstStyle>
            <a:lvl1pPr algn="ctr">
              <a:defRPr sz="6000"/>
            </a:lvl1pPr>
          </a:lstStyle>
          <a:p>
            <a:r>
              <a:rPr lang="zh-CN" altLang="en-US" dirty="0"/>
              <a:t>单击此处编辑标题</a:t>
            </a:r>
            <a:endParaRPr lang="zh-CN" altLang="en-US" dirty="0"/>
          </a:p>
        </p:txBody>
      </p:sp>
      <p:sp>
        <p:nvSpPr>
          <p:cNvPr id="3" name="副标题 2"/>
          <p:cNvSpPr>
            <a:spLocks noGrp="1"/>
          </p:cNvSpPr>
          <p:nvPr>
            <p:ph type="subTitle" idx="1" hasCustomPrompt="1"/>
            <p:custDataLst>
              <p:tags r:id="rId3"/>
            </p:custDataLst>
          </p:nvPr>
        </p:nvSpPr>
        <p:spPr>
          <a:xfrm>
            <a:off x="1198800" y="3560400"/>
            <a:ext cx="9799200" cy="1472400"/>
          </a:xfrm>
        </p:spPr>
        <p:txBody>
          <a:bodyPr lIns="90000" tIns="46800" rIns="90000" bIns="46800">
            <a:normAutofit/>
          </a:bodyPr>
          <a:lstStyle>
            <a:lvl1pPr marL="0" indent="0" algn="ctr">
              <a:lnSpc>
                <a:spcPct val="110000"/>
              </a:lnSpc>
              <a:buNone/>
              <a:defRPr sz="2400" spc="200">
                <a:uFillTx/>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endParaRPr lang="zh-CN" altLang="en-US" dirty="0"/>
          </a:p>
        </p:txBody>
      </p:sp>
      <p:sp>
        <p:nvSpPr>
          <p:cNvPr id="16" name="日期占位符 15"/>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5"/>
            </p:custDataLst>
          </p:nvPr>
        </p:nvSpPr>
        <p:spPr/>
        <p:txBody>
          <a:bodyPr/>
          <a:lstStyle/>
          <a:p>
            <a:endParaRPr lang="zh-CN" altLang="en-US" dirty="0"/>
          </a:p>
        </p:txBody>
      </p:sp>
      <p:sp>
        <p:nvSpPr>
          <p:cNvPr id="18" name="灯片编号占位符 17"/>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608400" y="774000"/>
            <a:ext cx="10972800" cy="5482800"/>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2" name="标题 1"/>
          <p:cNvSpPr>
            <a:spLocks noGrp="1"/>
          </p:cNvSpPr>
          <p:nvPr>
            <p:ph type="title" hasCustomPrompt="1"/>
            <p:custDataLst>
              <p:tags r:id="rId5"/>
            </p:custDataLst>
          </p:nvPr>
        </p:nvSpPr>
        <p:spPr>
          <a:xfrm>
            <a:off x="1198800" y="2484000"/>
            <a:ext cx="9799200" cy="1018800"/>
          </a:xfrm>
        </p:spPr>
        <p:txBody>
          <a:bodyPr vert="horz" lIns="90000" tIns="46800" rIns="90000" bIns="46800" rtlCol="0" anchor="t" anchorCtr="0">
            <a:normAutofit/>
          </a:bodyPr>
          <a:lstStyle>
            <a:lvl1pPr algn="ctr">
              <a:defRPr sz="6000"/>
            </a:lvl1pPr>
          </a:lstStyle>
          <a:p>
            <a:pPr lvl="0"/>
            <a:r>
              <a:rPr>
                <a:sym typeface="+mn-ea"/>
              </a:rPr>
              <a:t>单击此处编辑标题</a:t>
            </a:r>
            <a:endParaRPr>
              <a:sym typeface="+mn-ea"/>
            </a:endParaRPr>
          </a:p>
        </p:txBody>
      </p:sp>
      <p:sp>
        <p:nvSpPr>
          <p:cNvPr id="7" name="文本占位符 6"/>
          <p:cNvSpPr>
            <a:spLocks noGrp="1"/>
          </p:cNvSpPr>
          <p:nvPr>
            <p:ph type="body" sz="quarter" idx="13"/>
            <p:custDataLst>
              <p:tags r:id="rId6"/>
            </p:custDataLst>
          </p:nvPr>
        </p:nvSpPr>
        <p:spPr>
          <a:xfrm>
            <a:off x="1198800" y="3560400"/>
            <a:ext cx="9799200" cy="471600"/>
          </a:xfrm>
        </p:spPr>
        <p:txBody>
          <a:bodyPr lIns="90000" tIns="46800" rIns="90000" bIns="46800">
            <a:normAutofit/>
          </a:bodyPr>
          <a:lstStyle>
            <a:lvl1pPr algn="ctr">
              <a:lnSpc>
                <a:spcPct val="110000"/>
              </a:lnSpc>
              <a:buNone/>
              <a:defRPr sz="2400" spc="200"/>
            </a:lvl1pPr>
          </a:lstStyle>
          <a:p>
            <a:pPr lvl="0"/>
            <a:r>
              <a:rPr lang="zh-CN" altLang="en-US" dirty="0"/>
              <a:t>单击此处编辑母版文本样式</a:t>
            </a:r>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3"/>
            </p:custDataLst>
          </p:nvPr>
        </p:nvSpPr>
        <p:spPr>
          <a:xfrm>
            <a:off x="608400" y="608400"/>
            <a:ext cx="10969200" cy="705600"/>
          </a:xfrm>
        </p:spPr>
        <p:txBody>
          <a:bodyPr vert="horz" lIns="90000" tIns="46800" rIns="90000" bIns="46800" rtlCol="0" anchor="ctr" anchorCtr="0">
            <a:normAutofit/>
          </a:bodyPr>
          <a:lstStyle/>
          <a:p>
            <a:pPr lvl="0"/>
            <a:r>
              <a:rPr dirty="0">
                <a:sym typeface="+mn-ea"/>
              </a:rPr>
              <a:t>单击此处编辑母版标题样式</a:t>
            </a:r>
            <a:endParaRPr dirty="0">
              <a:sym typeface="+mn-ea"/>
            </a:endParaRPr>
          </a:p>
        </p:txBody>
      </p:sp>
      <p:sp>
        <p:nvSpPr>
          <p:cNvPr id="3" name="内容占位符 2"/>
          <p:cNvSpPr>
            <a:spLocks noGrp="1"/>
          </p:cNvSpPr>
          <p:nvPr>
            <p:ph idx="1"/>
            <p:custDataLst>
              <p:tags r:id="rId4"/>
            </p:custDataLst>
          </p:nvPr>
        </p:nvSpPr>
        <p:spPr>
          <a:xfrm>
            <a:off x="608400" y="1490400"/>
            <a:ext cx="10969200" cy="4759200"/>
          </a:xfrm>
        </p:spPr>
        <p:txBody>
          <a:bodyPr vert="horz" lIns="90000" tIns="46800" rIns="90000" bIns="46800" rtlCol="0">
            <a:normAutofit/>
          </a:body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日期占位符 3"/>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6"/>
            </p:custDataLst>
          </p:nvPr>
        </p:nvSpPr>
        <p:spPr/>
        <p:txBody>
          <a:bodyPr/>
          <a:lstStyle/>
          <a:p>
            <a:endParaRPr lang="zh-CN" altLang="en-US"/>
          </a:p>
        </p:txBody>
      </p:sp>
      <p:sp>
        <p:nvSpPr>
          <p:cNvPr id="6" name="灯片编号占位符 5"/>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pic>
        <p:nvPicPr>
          <p:cNvPr id="7" name="object 6"/>
          <p:cNvPicPr/>
          <p:nvPr userDrawn="1"/>
        </p:nvPicPr>
        <p:blipFill>
          <a:blip r:embed="rId8" cstate="print"/>
          <a:stretch>
            <a:fillRect/>
          </a:stretch>
        </p:blipFill>
        <p:spPr>
          <a:xfrm>
            <a:off x="9552431" y="44196"/>
            <a:ext cx="1068324" cy="845819"/>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1990800" y="3848400"/>
            <a:ext cx="7768800" cy="766800"/>
          </a:xfrm>
        </p:spPr>
        <p:txBody>
          <a:bodyPr lIns="90000" tIns="46800" rIns="90000" bIns="46800" anchor="b" anchorCtr="0">
            <a:normAutofit/>
          </a:bodyPr>
          <a:lstStyle>
            <a:lvl1pPr>
              <a:defRPr sz="4400"/>
            </a:lvl1pPr>
          </a:lstStyle>
          <a:p>
            <a:r>
              <a:rPr lang="zh-CN" altLang="en-US" dirty="0"/>
              <a:t>单击此处编辑标题</a:t>
            </a:r>
            <a:endParaRPr lang="zh-CN" altLang="en-US" dirty="0"/>
          </a:p>
        </p:txBody>
      </p:sp>
      <p:sp>
        <p:nvSpPr>
          <p:cNvPr id="3" name="文本占位符 2"/>
          <p:cNvSpPr>
            <a:spLocks noGrp="1"/>
          </p:cNvSpPr>
          <p:nvPr>
            <p:ph type="body" idx="1" hasCustomPrompt="1"/>
            <p:custDataLst>
              <p:tags r:id="rId3"/>
            </p:custDataLst>
          </p:nvPr>
        </p:nvSpPr>
        <p:spPr>
          <a:xfrm>
            <a:off x="1990800" y="4615200"/>
            <a:ext cx="7768800" cy="867600"/>
          </a:xfrm>
        </p:spPr>
        <p:txBody>
          <a:bodyPr lIns="90000" tIns="46800" rIns="90000" bIns="46800">
            <a:normAutofit/>
          </a:bodyPr>
          <a:lstStyle>
            <a:lvl1pPr marL="0" indent="0">
              <a:buNone/>
              <a:defRPr sz="1800">
                <a:solidFill>
                  <a:schemeClr val="tx1">
                    <a:lumMod val="65000"/>
                    <a:lumOff val="35000"/>
                  </a:schemeClr>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dirty="0">
                <a:sym typeface="+mn-ea"/>
              </a:rPr>
              <a:t>单击此处编辑母版标题样式</a:t>
            </a:r>
            <a:endParaRPr dirty="0">
              <a:sym typeface="+mn-ea"/>
            </a:endParaRPr>
          </a:p>
        </p:txBody>
      </p:sp>
      <p:sp>
        <p:nvSpPr>
          <p:cNvPr id="3" name="内容占位符 2"/>
          <p:cNvSpPr>
            <a:spLocks noGrp="1"/>
          </p:cNvSpPr>
          <p:nvPr>
            <p:ph sz="half" idx="1"/>
            <p:custDataLst>
              <p:tags r:id="rId3"/>
            </p:custDataLst>
          </p:nvPr>
        </p:nvSpPr>
        <p:spPr>
          <a:xfrm>
            <a:off x="608400" y="1501200"/>
            <a:ext cx="5176800" cy="4748400"/>
          </a:xfrm>
        </p:spPr>
        <p:txBody>
          <a:bodyPr vert="horz" lIns="90000" tIns="46800" rIns="90000" bIns="46800" rtlCol="0">
            <a:normAutofit/>
          </a:body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内容占位符 3"/>
          <p:cNvSpPr>
            <a:spLocks noGrp="1"/>
          </p:cNvSpPr>
          <p:nvPr>
            <p:ph sz="half" idx="2"/>
            <p:custDataLst>
              <p:tags r:id="rId4"/>
            </p:custDataLst>
          </p:nvPr>
        </p:nvSpPr>
        <p:spPr>
          <a:xfrm>
            <a:off x="6411600" y="1501200"/>
            <a:ext cx="5176800" cy="4748400"/>
          </a:xfrm>
        </p:spPr>
        <p:txBody>
          <a:bodyPr lIns="90000" tIns="46800" rIns="90000" bIns="4680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dirty="0">
                <a:sym typeface="+mn-ea"/>
              </a:rPr>
              <a:t>单击此处编辑母版标题样式</a:t>
            </a:r>
            <a:endParaRPr dirty="0">
              <a:sym typeface="+mn-ea"/>
            </a:endParaRPr>
          </a:p>
        </p:txBody>
      </p:sp>
      <p:sp>
        <p:nvSpPr>
          <p:cNvPr id="3" name="文本占位符 2"/>
          <p:cNvSpPr>
            <a:spLocks noGrp="1"/>
          </p:cNvSpPr>
          <p:nvPr>
            <p:ph type="body" idx="1" hasCustomPrompt="1"/>
            <p:custDataLst>
              <p:tags r:id="rId3"/>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08400" y="1854000"/>
            <a:ext cx="5342400" cy="4395600"/>
          </a:xfrm>
        </p:spPr>
        <p:txBody>
          <a:bodyPr vert="horz" lIns="101600" tIns="0" rIns="82550" bIns="0" rtlCol="0">
            <a:normAutofit/>
          </a:body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5" name="文本占位符 4"/>
          <p:cNvSpPr>
            <a:spLocks noGrp="1"/>
          </p:cNvSpPr>
          <p:nvPr>
            <p:ph type="body" sz="quarter" idx="3" hasCustomPrompt="1"/>
            <p:custDataLst>
              <p:tags r:id="rId5"/>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endParaRPr>
              <a:sym typeface="+mn-ea"/>
            </a:endParaRPr>
          </a:p>
        </p:txBody>
      </p:sp>
      <p:sp>
        <p:nvSpPr>
          <p:cNvPr id="6" name="内容占位符 5"/>
          <p:cNvSpPr>
            <a:spLocks noGrp="1"/>
          </p:cNvSpPr>
          <p:nvPr>
            <p:ph sz="quarter" idx="4"/>
            <p:custDataLst>
              <p:tags r:id="rId6"/>
            </p:custDataLst>
          </p:nvPr>
        </p:nvSpPr>
        <p:spPr>
          <a:xfrm>
            <a:off x="6235750" y="1854000"/>
            <a:ext cx="5342400" cy="4395600"/>
          </a:xfrm>
        </p:spPr>
        <p:txBody>
          <a:bodyPr vert="horz" lIns="101600" tIns="0" rIns="82550" bIns="0" rtlCol="0">
            <a:normAutofit/>
          </a:body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a:sym typeface="+mn-ea"/>
              </a:rPr>
              <a:t>单击此处编辑母版标题样式</a:t>
            </a:r>
            <a:endParaRPr>
              <a:sym typeface="+mn-ea"/>
            </a:endParaRPr>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2"/>
            </p:custDataLst>
          </p:nvPr>
        </p:nvSpPr>
        <p:spPr>
          <a:xfrm>
            <a:off x="608330" y="1555115"/>
            <a:ext cx="5233035" cy="4608195"/>
          </a:xfrm>
        </p:spPr>
        <p:txBody>
          <a:bodyPr vert="horz" lIns="90000" tIns="46800" rIns="90000" bIns="46800" rtlCol="0">
            <a:normAutofit/>
          </a:bodyPr>
          <a:lstStyle>
            <a:lvl1pPr>
              <a:buNone/>
              <a:defRPr sz="1600"/>
            </a:lvl1pPr>
          </a:lstStyle>
          <a:p>
            <a:pPr lvl="0"/>
            <a:endParaRPr dirty="0">
              <a:sym typeface="+mn-ea"/>
            </a:endParaRPr>
          </a:p>
        </p:txBody>
      </p:sp>
      <p:sp>
        <p:nvSpPr>
          <p:cNvPr id="4" name="文本占位符 3"/>
          <p:cNvSpPr>
            <a:spLocks noGrp="1"/>
          </p:cNvSpPr>
          <p:nvPr>
            <p:ph type="body" sz="half" idx="2"/>
            <p:custDataLst>
              <p:tags r:id="rId3"/>
            </p:custDataLst>
          </p:nvPr>
        </p:nvSpPr>
        <p:spPr>
          <a:xfrm>
            <a:off x="6350400" y="1555200"/>
            <a:ext cx="5227200" cy="4608000"/>
          </a:xfrm>
        </p:spPr>
        <p:txBody>
          <a:bodyPr vert="horz" lIns="90000" tIns="46800" rIns="90000" bIns="46800" rtlCol="0">
            <a:normAutofit/>
          </a:bodyPr>
          <a:lstStyle>
            <a:lvl1pPr>
              <a:buNone/>
              <a:defRPr sz="1600"/>
            </a:lvl1pPr>
          </a:lstStyle>
          <a:p>
            <a:pPr lvl="0"/>
            <a:r>
              <a:rPr dirty="0">
                <a:sym typeface="+mn-ea"/>
              </a:rPr>
              <a:t>单击此处编辑母版文本样式</a:t>
            </a:r>
            <a:endParaRPr dirty="0">
              <a:sym typeface="+mn-ea"/>
            </a:endParaRPr>
          </a:p>
        </p:txBody>
      </p:sp>
      <p:sp>
        <p:nvSpPr>
          <p:cNvPr id="5" name="日期占位符 4"/>
          <p:cNvSpPr>
            <a:spLocks noGrp="1"/>
          </p:cNvSpPr>
          <p:nvPr>
            <p:ph type="dt" sz="half" idx="10"/>
            <p:custDataLst>
              <p:tags r:id="rId4"/>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5"/>
            </p:custDataLst>
          </p:nvPr>
        </p:nvSpPr>
        <p:spPr/>
        <p:txBody>
          <a:bodyPr/>
          <a:lstStyle/>
          <a:p>
            <a:endParaRPr lang="zh-CN" altLang="en-US" dirty="0"/>
          </a:p>
        </p:txBody>
      </p:sp>
      <p:sp>
        <p:nvSpPr>
          <p:cNvPr id="7" name="灯片编号占位符 6"/>
          <p:cNvSpPr>
            <a:spLocks noGrp="1"/>
          </p:cNvSpPr>
          <p:nvPr>
            <p:ph type="sldNum" sz="quarter" idx="12"/>
            <p:custDataLst>
              <p:tags r:id="rId6"/>
            </p:custDataLst>
          </p:nvPr>
        </p:nvSpPr>
        <p:spPr/>
        <p:txBody>
          <a:bodyPr/>
          <a:lstStyle/>
          <a:p>
            <a:fld id="{FABC47A4-756D-490B-A52F-7D9E2C9FC05F}" type="slidenum">
              <a:rPr lang="zh-CN" altLang="en-US" smtClean="0"/>
            </a:fld>
            <a:endParaRPr lang="zh-CN" altLang="en-US"/>
          </a:p>
        </p:txBody>
      </p:sp>
      <p:sp>
        <p:nvSpPr>
          <p:cNvPr id="9" name="标题 8"/>
          <p:cNvSpPr>
            <a:spLocks noGrp="1"/>
          </p:cNvSpPr>
          <p:nvPr>
            <p:ph type="title"/>
            <p:custDataLst>
              <p:tags r:id="rId7"/>
            </p:custDataLst>
          </p:nvPr>
        </p:nvSpPr>
        <p:spPr/>
        <p:txBody>
          <a:bodyPr/>
          <a:lstStyle/>
          <a:p>
            <a:r>
              <a:rPr lang="zh-CN" altLang="en-US"/>
              <a:t>单击此处编辑母版标题样式</a:t>
            </a:r>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2"/>
            </p:custDataLst>
          </p:nvPr>
        </p:nvSpPr>
        <p:spPr>
          <a:xfrm>
            <a:off x="10234800" y="914400"/>
            <a:ext cx="1044000" cy="5029200"/>
          </a:xfrm>
        </p:spPr>
        <p:txBody>
          <a:bodyPr vert="eaVert" lIns="90000" tIns="46800" rIns="90000" bIns="46800" rtlCol="0" anchor="ctr" anchorCtr="0">
            <a:normAutofit/>
          </a:bodyPr>
          <a:lstStyle>
            <a:lvl1pPr>
              <a:buNone/>
              <a:defRPr sz="2800"/>
            </a:lvl1pPr>
          </a:lstStyle>
          <a:p>
            <a:pPr lvl="0"/>
            <a:r>
              <a:rPr dirty="0">
                <a:sym typeface="+mn-ea"/>
              </a:rPr>
              <a:t>单击此处编辑标题</a:t>
            </a:r>
            <a:endParaRPr dirty="0">
              <a:sym typeface="+mn-ea"/>
            </a:endParaRPr>
          </a:p>
        </p:txBody>
      </p:sp>
      <p:sp>
        <p:nvSpPr>
          <p:cNvPr id="3" name="竖排文字占位符 2"/>
          <p:cNvSpPr>
            <a:spLocks noGrp="1"/>
          </p:cNvSpPr>
          <p:nvPr>
            <p:ph type="body" orient="vert" idx="1"/>
            <p:custDataLst>
              <p:tags r:id="rId3"/>
            </p:custDataLst>
          </p:nvPr>
        </p:nvSpPr>
        <p:spPr>
          <a:xfrm>
            <a:off x="914400" y="914400"/>
            <a:ext cx="9169200" cy="5029200"/>
          </a:xfrm>
        </p:spPr>
        <p:txBody>
          <a:bodyPr vert="eaVert" lIns="46800" tIns="46800" rIns="46800" bIns="46800"/>
          <a:lstStyle>
            <a:lvl1pPr marL="228600" indent="-228600">
              <a:spcAft>
                <a:spcPts val="1000"/>
              </a:spcAft>
              <a:defRPr spc="300"/>
            </a:lvl1pPr>
            <a:lvl2pPr marL="685800" indent="-228600">
              <a:defRPr spc="300"/>
            </a:lvl2pPr>
            <a:lvl3pPr marL="1143000" indent="-228600">
              <a:defRPr spc="300"/>
            </a:lvl3pPr>
            <a:lvl4pPr marL="1600200" indent="-228600">
              <a:defRPr spc="300"/>
            </a:lvl4pPr>
            <a:lvl5pPr marL="2057400" indent="-228600">
              <a:defRPr spc="300"/>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8" Type="http://schemas.openxmlformats.org/officeDocument/2006/relationships/theme" Target="../theme/theme1.xml"/><Relationship Id="rId17" Type="http://schemas.openxmlformats.org/officeDocument/2006/relationships/tags" Target="../tags/tag62.xml"/><Relationship Id="rId16" Type="http://schemas.openxmlformats.org/officeDocument/2006/relationships/tags" Target="../tags/tag61.xml"/><Relationship Id="rId15" Type="http://schemas.openxmlformats.org/officeDocument/2006/relationships/tags" Target="../tags/tag60.xml"/><Relationship Id="rId14" Type="http://schemas.openxmlformats.org/officeDocument/2006/relationships/tags" Target="../tags/tag59.xml"/><Relationship Id="rId13" Type="http://schemas.openxmlformats.org/officeDocument/2006/relationships/tags" Target="../tags/tag58.xml"/><Relationship Id="rId12" Type="http://schemas.openxmlformats.org/officeDocument/2006/relationships/tags" Target="../tags/tag57.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rgbClr val="FFFFFF"/>
            </a:gs>
            <a:gs pos="100000">
              <a:srgbClr val="D9D9D9"/>
            </a:gs>
          </a:gsLst>
          <a:lin ang="5400000" scaled="0"/>
        </a:gra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2"/>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3"/>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14"/>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latin typeface="Arial" panose="020B0604020202020204" pitchFamily="34" charset="0"/>
                <a:ea typeface="微软雅黑" panose="020B0503020204020204" pitchFamily="34"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15"/>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latin typeface="Arial" panose="020B0604020202020204" pitchFamily="34" charset="0"/>
                <a:ea typeface="微软雅黑" panose="020B0503020204020204" pitchFamily="34" charset="-122"/>
              </a:defRPr>
            </a:lvl1pPr>
          </a:lstStyle>
          <a:p>
            <a:endParaRPr lang="zh-CN" altLang="en-US" dirty="0"/>
          </a:p>
        </p:txBody>
      </p:sp>
      <p:sp>
        <p:nvSpPr>
          <p:cNvPr id="6" name="灯片编号占位符 5"/>
          <p:cNvSpPr>
            <a:spLocks noGrp="1"/>
          </p:cNvSpPr>
          <p:nvPr>
            <p:ph type="sldNum" sz="quarter" idx="4"/>
            <p:custDataLst>
              <p:tags r:id="rId16"/>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fld>
            <a:endParaRPr lang="zh-CN" altLang="en-US" dirty="0"/>
          </a:p>
        </p:txBody>
      </p:sp>
    </p:spTree>
    <p:custDataLst>
      <p:tags r:id="rId17"/>
    </p:custData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jpe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9" Type="http://schemas.openxmlformats.org/officeDocument/2006/relationships/tags" Target="../tags/tag94.xml"/><Relationship Id="rId8" Type="http://schemas.openxmlformats.org/officeDocument/2006/relationships/tags" Target="../tags/tag93.xml"/><Relationship Id="rId7" Type="http://schemas.openxmlformats.org/officeDocument/2006/relationships/tags" Target="../tags/tag92.xml"/><Relationship Id="rId6" Type="http://schemas.openxmlformats.org/officeDocument/2006/relationships/tags" Target="../tags/tag91.xml"/><Relationship Id="rId5" Type="http://schemas.openxmlformats.org/officeDocument/2006/relationships/tags" Target="../tags/tag90.xml"/><Relationship Id="rId4" Type="http://schemas.openxmlformats.org/officeDocument/2006/relationships/tags" Target="../tags/tag89.xml"/><Relationship Id="rId3" Type="http://schemas.openxmlformats.org/officeDocument/2006/relationships/tags" Target="../tags/tag88.xml"/><Relationship Id="rId2" Type="http://schemas.openxmlformats.org/officeDocument/2006/relationships/tags" Target="../tags/tag87.xml"/><Relationship Id="rId14" Type="http://schemas.openxmlformats.org/officeDocument/2006/relationships/slideLayout" Target="../slideLayouts/slideLayout2.xml"/><Relationship Id="rId13" Type="http://schemas.openxmlformats.org/officeDocument/2006/relationships/tags" Target="../tags/tag98.xml"/><Relationship Id="rId12" Type="http://schemas.openxmlformats.org/officeDocument/2006/relationships/tags" Target="../tags/tag97.xml"/><Relationship Id="rId11" Type="http://schemas.openxmlformats.org/officeDocument/2006/relationships/tags" Target="../tags/tag96.xml"/><Relationship Id="rId10" Type="http://schemas.openxmlformats.org/officeDocument/2006/relationships/tags" Target="../tags/tag95.xml"/><Relationship Id="rId1" Type="http://schemas.openxmlformats.org/officeDocument/2006/relationships/tags" Target="../tags/tag86.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2.png"/><Relationship Id="rId1" Type="http://schemas.openxmlformats.org/officeDocument/2006/relationships/image" Target="../media/image11.png"/></Relationships>
</file>

<file path=ppt/slides/_rels/slide12.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6.png"/><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image" Target="../media/image13.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png"/></Relationships>
</file>

<file path=ppt/slides/_rels/slide15.xml.rels><?xml version="1.0" encoding="UTF-8" standalone="yes"?>
<Relationships xmlns="http://schemas.openxmlformats.org/package/2006/relationships"><Relationship Id="rId9" Type="http://schemas.openxmlformats.org/officeDocument/2006/relationships/tags" Target="../tags/tag107.xml"/><Relationship Id="rId8" Type="http://schemas.openxmlformats.org/officeDocument/2006/relationships/tags" Target="../tags/tag106.xml"/><Relationship Id="rId7" Type="http://schemas.openxmlformats.org/officeDocument/2006/relationships/tags" Target="../tags/tag105.xml"/><Relationship Id="rId6" Type="http://schemas.openxmlformats.org/officeDocument/2006/relationships/tags" Target="../tags/tag104.xml"/><Relationship Id="rId5" Type="http://schemas.openxmlformats.org/officeDocument/2006/relationships/tags" Target="../tags/tag103.xml"/><Relationship Id="rId4" Type="http://schemas.openxmlformats.org/officeDocument/2006/relationships/tags" Target="../tags/tag102.xml"/><Relationship Id="rId3" Type="http://schemas.openxmlformats.org/officeDocument/2006/relationships/tags" Target="../tags/tag101.xml"/><Relationship Id="rId20" Type="http://schemas.openxmlformats.org/officeDocument/2006/relationships/vmlDrawing" Target="../drawings/vmlDrawing3.vml"/><Relationship Id="rId2" Type="http://schemas.openxmlformats.org/officeDocument/2006/relationships/tags" Target="../tags/tag100.xml"/><Relationship Id="rId19" Type="http://schemas.openxmlformats.org/officeDocument/2006/relationships/slideLayout" Target="../slideLayouts/slideLayout2.xml"/><Relationship Id="rId18" Type="http://schemas.openxmlformats.org/officeDocument/2006/relationships/image" Target="../media/image21.wmf"/><Relationship Id="rId17" Type="http://schemas.openxmlformats.org/officeDocument/2006/relationships/oleObject" Target="../embeddings/oleObject6.bin"/><Relationship Id="rId16" Type="http://schemas.openxmlformats.org/officeDocument/2006/relationships/image" Target="../media/image20.wmf"/><Relationship Id="rId15" Type="http://schemas.openxmlformats.org/officeDocument/2006/relationships/oleObject" Target="../embeddings/oleObject5.bin"/><Relationship Id="rId14" Type="http://schemas.openxmlformats.org/officeDocument/2006/relationships/image" Target="../media/image19.wmf"/><Relationship Id="rId13" Type="http://schemas.openxmlformats.org/officeDocument/2006/relationships/oleObject" Target="../embeddings/oleObject4.bin"/><Relationship Id="rId12" Type="http://schemas.openxmlformats.org/officeDocument/2006/relationships/tags" Target="../tags/tag110.xml"/><Relationship Id="rId11" Type="http://schemas.openxmlformats.org/officeDocument/2006/relationships/tags" Target="../tags/tag109.xml"/><Relationship Id="rId10" Type="http://schemas.openxmlformats.org/officeDocument/2006/relationships/tags" Target="../tags/tag108.xml"/><Relationship Id="rId1" Type="http://schemas.openxmlformats.org/officeDocument/2006/relationships/tags" Target="../tags/tag99.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2.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3.png"/></Relationships>
</file>

<file path=ppt/slides/_rels/slide18.xml.rels><?xml version="1.0" encoding="UTF-8" standalone="yes"?>
<Relationships xmlns="http://schemas.openxmlformats.org/package/2006/relationships"><Relationship Id="rId9" Type="http://schemas.openxmlformats.org/officeDocument/2006/relationships/tags" Target="../tags/tag119.xml"/><Relationship Id="rId8" Type="http://schemas.openxmlformats.org/officeDocument/2006/relationships/tags" Target="../tags/tag118.xml"/><Relationship Id="rId7" Type="http://schemas.openxmlformats.org/officeDocument/2006/relationships/tags" Target="../tags/tag117.xml"/><Relationship Id="rId6" Type="http://schemas.openxmlformats.org/officeDocument/2006/relationships/tags" Target="../tags/tag116.xml"/><Relationship Id="rId5" Type="http://schemas.openxmlformats.org/officeDocument/2006/relationships/tags" Target="../tags/tag115.xml"/><Relationship Id="rId4" Type="http://schemas.openxmlformats.org/officeDocument/2006/relationships/tags" Target="../tags/tag114.xml"/><Relationship Id="rId3" Type="http://schemas.openxmlformats.org/officeDocument/2006/relationships/tags" Target="../tags/tag113.xml"/><Relationship Id="rId2" Type="http://schemas.openxmlformats.org/officeDocument/2006/relationships/tags" Target="../tags/tag112.xml"/><Relationship Id="rId14" Type="http://schemas.openxmlformats.org/officeDocument/2006/relationships/slideLayout" Target="../slideLayouts/slideLayout2.xml"/><Relationship Id="rId13" Type="http://schemas.openxmlformats.org/officeDocument/2006/relationships/tags" Target="../tags/tag123.xml"/><Relationship Id="rId12" Type="http://schemas.openxmlformats.org/officeDocument/2006/relationships/tags" Target="../tags/tag122.xml"/><Relationship Id="rId11" Type="http://schemas.openxmlformats.org/officeDocument/2006/relationships/tags" Target="../tags/tag121.xml"/><Relationship Id="rId10" Type="http://schemas.openxmlformats.org/officeDocument/2006/relationships/tags" Target="../tags/tag120.xml"/><Relationship Id="rId1" Type="http://schemas.openxmlformats.org/officeDocument/2006/relationships/tags" Target="../tags/tag111.xml"/></Relationships>
</file>

<file path=ppt/slides/_rels/slide19.xml.rels><?xml version="1.0" encoding="UTF-8" standalone="yes"?>
<Relationships xmlns="http://schemas.openxmlformats.org/package/2006/relationships"><Relationship Id="rId9" Type="http://schemas.openxmlformats.org/officeDocument/2006/relationships/tags" Target="../tags/tag132.xml"/><Relationship Id="rId8" Type="http://schemas.openxmlformats.org/officeDocument/2006/relationships/tags" Target="../tags/tag131.xml"/><Relationship Id="rId7" Type="http://schemas.openxmlformats.org/officeDocument/2006/relationships/tags" Target="../tags/tag130.xml"/><Relationship Id="rId6" Type="http://schemas.openxmlformats.org/officeDocument/2006/relationships/tags" Target="../tags/tag129.xml"/><Relationship Id="rId5" Type="http://schemas.openxmlformats.org/officeDocument/2006/relationships/tags" Target="../tags/tag128.xml"/><Relationship Id="rId4" Type="http://schemas.openxmlformats.org/officeDocument/2006/relationships/tags" Target="../tags/tag127.xml"/><Relationship Id="rId3" Type="http://schemas.openxmlformats.org/officeDocument/2006/relationships/tags" Target="../tags/tag126.xml"/><Relationship Id="rId26" Type="http://schemas.openxmlformats.org/officeDocument/2006/relationships/slideLayout" Target="../slideLayouts/slideLayout2.xml"/><Relationship Id="rId25" Type="http://schemas.openxmlformats.org/officeDocument/2006/relationships/image" Target="../media/image29.png"/><Relationship Id="rId24" Type="http://schemas.openxmlformats.org/officeDocument/2006/relationships/image" Target="../media/image28.png"/><Relationship Id="rId23" Type="http://schemas.openxmlformats.org/officeDocument/2006/relationships/image" Target="../media/image27.png"/><Relationship Id="rId22" Type="http://schemas.openxmlformats.org/officeDocument/2006/relationships/tags" Target="../tags/tag142.xml"/><Relationship Id="rId21" Type="http://schemas.openxmlformats.org/officeDocument/2006/relationships/tags" Target="../tags/tag141.xml"/><Relationship Id="rId20" Type="http://schemas.openxmlformats.org/officeDocument/2006/relationships/tags" Target="../tags/tag140.xml"/><Relationship Id="rId2" Type="http://schemas.openxmlformats.org/officeDocument/2006/relationships/tags" Target="../tags/tag125.xml"/><Relationship Id="rId19" Type="http://schemas.openxmlformats.org/officeDocument/2006/relationships/tags" Target="../tags/tag139.xml"/><Relationship Id="rId18" Type="http://schemas.openxmlformats.org/officeDocument/2006/relationships/tags" Target="../tags/tag138.xml"/><Relationship Id="rId17" Type="http://schemas.openxmlformats.org/officeDocument/2006/relationships/tags" Target="../tags/tag137.xml"/><Relationship Id="rId16" Type="http://schemas.openxmlformats.org/officeDocument/2006/relationships/image" Target="../media/image26.png"/><Relationship Id="rId15" Type="http://schemas.openxmlformats.org/officeDocument/2006/relationships/tags" Target="../tags/tag136.xml"/><Relationship Id="rId14" Type="http://schemas.openxmlformats.org/officeDocument/2006/relationships/image" Target="../media/image25.png"/><Relationship Id="rId13" Type="http://schemas.openxmlformats.org/officeDocument/2006/relationships/tags" Target="../tags/tag135.xml"/><Relationship Id="rId12" Type="http://schemas.openxmlformats.org/officeDocument/2006/relationships/image" Target="../media/image24.png"/><Relationship Id="rId11" Type="http://schemas.openxmlformats.org/officeDocument/2006/relationships/tags" Target="../tags/tag134.xml"/><Relationship Id="rId10" Type="http://schemas.openxmlformats.org/officeDocument/2006/relationships/tags" Target="../tags/tag133.xml"/><Relationship Id="rId1" Type="http://schemas.openxmlformats.org/officeDocument/2006/relationships/tags" Target="../tags/tag124.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jpeg"/><Relationship Id="rId1"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1.jpeg"/><Relationship Id="rId1" Type="http://schemas.openxmlformats.org/officeDocument/2006/relationships/image" Target="../media/image30.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3.png"/><Relationship Id="rId1" Type="http://schemas.openxmlformats.org/officeDocument/2006/relationships/image" Target="../media/image32.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4.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5.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6.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7.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9.png"/><Relationship Id="rId1" Type="http://schemas.openxmlformats.org/officeDocument/2006/relationships/image" Target="../media/image38.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0.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2.pn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3.pn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4.pn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5.pn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6.png"/></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7.png"/></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8.pn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9.png"/></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0.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png"/><Relationship Id="rId1" Type="http://schemas.openxmlformats.org/officeDocument/2006/relationships/tags" Target="../tags/tag63.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2.png"/><Relationship Id="rId1" Type="http://schemas.openxmlformats.org/officeDocument/2006/relationships/image" Target="../media/image51.png"/></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4.png"/><Relationship Id="rId1" Type="http://schemas.openxmlformats.org/officeDocument/2006/relationships/image" Target="../media/image53.png"/></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5.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58.jpeg"/><Relationship Id="rId2" Type="http://schemas.openxmlformats.org/officeDocument/2006/relationships/image" Target="../media/image57.jpeg"/><Relationship Id="rId1" Type="http://schemas.openxmlformats.org/officeDocument/2006/relationships/image" Target="../media/image56.jpeg"/></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0.jpeg"/><Relationship Id="rId1" Type="http://schemas.openxmlformats.org/officeDocument/2006/relationships/image" Target="../media/image59.jpe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9" Type="http://schemas.openxmlformats.org/officeDocument/2006/relationships/tags" Target="../tags/tag71.xml"/><Relationship Id="rId8" Type="http://schemas.openxmlformats.org/officeDocument/2006/relationships/tags" Target="../tags/tag70.xml"/><Relationship Id="rId7" Type="http://schemas.openxmlformats.org/officeDocument/2006/relationships/tags" Target="../tags/tag69.xml"/><Relationship Id="rId6" Type="http://schemas.openxmlformats.org/officeDocument/2006/relationships/tags" Target="../tags/tag68.xml"/><Relationship Id="rId5" Type="http://schemas.openxmlformats.org/officeDocument/2006/relationships/tags" Target="../tags/tag67.xml"/><Relationship Id="rId4" Type="http://schemas.openxmlformats.org/officeDocument/2006/relationships/tags" Target="../tags/tag66.xml"/><Relationship Id="rId3" Type="http://schemas.openxmlformats.org/officeDocument/2006/relationships/tags" Target="../tags/tag65.xml"/><Relationship Id="rId2" Type="http://schemas.openxmlformats.org/officeDocument/2006/relationships/tags" Target="../tags/tag64.xml"/><Relationship Id="rId11" Type="http://schemas.openxmlformats.org/officeDocument/2006/relationships/slideLayout" Target="../slideLayouts/slideLayout2.xml"/><Relationship Id="rId10" Type="http://schemas.openxmlformats.org/officeDocument/2006/relationships/tags" Target="../tags/tag72.xml"/><Relationship Id="rId1" Type="http://schemas.openxmlformats.org/officeDocument/2006/relationships/image" Target="../media/image4.png"/></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1.png"/></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2.png"/></Relationships>
</file>

<file path=ppt/slides/_rels/slide5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3.png"/></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4.png"/></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5.png"/></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6.png"/></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7.jpeg"/></Relationships>
</file>

<file path=ppt/slides/_rels/slide5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8.png"/></Relationships>
</file>

<file path=ppt/slides/_rels/slide5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9.png"/></Relationships>
</file>

<file path=ppt/slides/_rels/slide5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0.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png"/><Relationship Id="rId1" Type="http://schemas.openxmlformats.org/officeDocument/2006/relationships/image" Target="../media/image5.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1.png"/></Relationships>
</file>

<file path=ppt/slides/_rels/slide6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2.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jpeg"/><Relationship Id="rId1" Type="http://schemas.openxmlformats.org/officeDocument/2006/relationships/image" Target="../media/image1.png"/></Relationships>
</file>

<file path=ppt/slides/_rels/slide7.xml.rels><?xml version="1.0" encoding="UTF-8" standalone="yes"?>
<Relationships xmlns="http://schemas.openxmlformats.org/package/2006/relationships"><Relationship Id="rId4" Type="http://schemas.openxmlformats.org/officeDocument/2006/relationships/vmlDrawing" Target="../drawings/vmlDrawing1.vml"/><Relationship Id="rId3" Type="http://schemas.openxmlformats.org/officeDocument/2006/relationships/slideLayout" Target="../slideLayouts/slideLayout2.xml"/><Relationship Id="rId2" Type="http://schemas.openxmlformats.org/officeDocument/2006/relationships/image" Target="../media/image7.wmf"/><Relationship Id="rId1" Type="http://schemas.openxmlformats.org/officeDocument/2006/relationships/oleObject" Target="../embeddings/oleObject1.bin"/></Relationships>
</file>

<file path=ppt/slides/_rels/slide8.xml.rels><?xml version="1.0" encoding="UTF-8" standalone="yes"?>
<Relationships xmlns="http://schemas.openxmlformats.org/package/2006/relationships"><Relationship Id="rId7" Type="http://schemas.openxmlformats.org/officeDocument/2006/relationships/vmlDrawing" Target="../drawings/vmlDrawing2.vml"/><Relationship Id="rId6" Type="http://schemas.openxmlformats.org/officeDocument/2006/relationships/slideLayout" Target="../slideLayouts/slideLayout2.xml"/><Relationship Id="rId5" Type="http://schemas.openxmlformats.org/officeDocument/2006/relationships/image" Target="../media/image10.wmf"/><Relationship Id="rId4" Type="http://schemas.openxmlformats.org/officeDocument/2006/relationships/oleObject" Target="../embeddings/oleObject3.bin"/><Relationship Id="rId3" Type="http://schemas.openxmlformats.org/officeDocument/2006/relationships/image" Target="../media/image9.png"/><Relationship Id="rId2" Type="http://schemas.openxmlformats.org/officeDocument/2006/relationships/image" Target="../media/image8.wmf"/><Relationship Id="rId1" Type="http://schemas.openxmlformats.org/officeDocument/2006/relationships/oleObject" Target="../embeddings/oleObject2.bin"/></Relationships>
</file>

<file path=ppt/slides/_rels/slide9.xml.rels><?xml version="1.0" encoding="UTF-8" standalone="yes"?>
<Relationships xmlns="http://schemas.openxmlformats.org/package/2006/relationships"><Relationship Id="rId9" Type="http://schemas.openxmlformats.org/officeDocument/2006/relationships/tags" Target="../tags/tag81.xml"/><Relationship Id="rId8" Type="http://schemas.openxmlformats.org/officeDocument/2006/relationships/tags" Target="../tags/tag80.xml"/><Relationship Id="rId7" Type="http://schemas.openxmlformats.org/officeDocument/2006/relationships/tags" Target="../tags/tag79.xml"/><Relationship Id="rId6" Type="http://schemas.openxmlformats.org/officeDocument/2006/relationships/tags" Target="../tags/tag78.xml"/><Relationship Id="rId5" Type="http://schemas.openxmlformats.org/officeDocument/2006/relationships/tags" Target="../tags/tag77.xml"/><Relationship Id="rId4" Type="http://schemas.openxmlformats.org/officeDocument/2006/relationships/tags" Target="../tags/tag76.xml"/><Relationship Id="rId3" Type="http://schemas.openxmlformats.org/officeDocument/2006/relationships/tags" Target="../tags/tag75.xml"/><Relationship Id="rId2" Type="http://schemas.openxmlformats.org/officeDocument/2006/relationships/tags" Target="../tags/tag74.xml"/><Relationship Id="rId14" Type="http://schemas.openxmlformats.org/officeDocument/2006/relationships/slideLayout" Target="../slideLayouts/slideLayout2.xml"/><Relationship Id="rId13" Type="http://schemas.openxmlformats.org/officeDocument/2006/relationships/tags" Target="../tags/tag85.xml"/><Relationship Id="rId12" Type="http://schemas.openxmlformats.org/officeDocument/2006/relationships/tags" Target="../tags/tag84.xml"/><Relationship Id="rId11" Type="http://schemas.openxmlformats.org/officeDocument/2006/relationships/tags" Target="../tags/tag83.xml"/><Relationship Id="rId10" Type="http://schemas.openxmlformats.org/officeDocument/2006/relationships/tags" Target="../tags/tag82.xml"/><Relationship Id="rId1" Type="http://schemas.openxmlformats.org/officeDocument/2006/relationships/tags" Target="../tags/tag7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grpSp>
        <p:nvGrpSpPr>
          <p:cNvPr id="2" name="object 2"/>
          <p:cNvGrpSpPr/>
          <p:nvPr/>
        </p:nvGrpSpPr>
        <p:grpSpPr>
          <a:xfrm>
            <a:off x="2209800" y="3243072"/>
            <a:ext cx="7772400" cy="114300"/>
            <a:chOff x="685800" y="3243072"/>
            <a:chExt cx="7772400" cy="114300"/>
          </a:xfrm>
        </p:grpSpPr>
        <p:sp>
          <p:nvSpPr>
            <p:cNvPr id="3" name="object 3"/>
            <p:cNvSpPr/>
            <p:nvPr/>
          </p:nvSpPr>
          <p:spPr>
            <a:xfrm>
              <a:off x="685800" y="3247644"/>
              <a:ext cx="4803775" cy="109855"/>
            </a:xfrm>
            <a:custGeom>
              <a:avLst/>
              <a:gdLst/>
              <a:ahLst/>
              <a:cxnLst/>
              <a:rect l="l" t="t" r="r" b="b"/>
              <a:pathLst>
                <a:path w="4803775" h="109854">
                  <a:moveTo>
                    <a:pt x="4803394" y="0"/>
                  </a:moveTo>
                  <a:lnTo>
                    <a:pt x="0" y="0"/>
                  </a:lnTo>
                  <a:lnTo>
                    <a:pt x="0" y="109727"/>
                  </a:lnTo>
                  <a:lnTo>
                    <a:pt x="4803394" y="109727"/>
                  </a:lnTo>
                  <a:lnTo>
                    <a:pt x="4803394" y="0"/>
                  </a:lnTo>
                  <a:close/>
                </a:path>
              </a:pathLst>
            </a:custGeom>
            <a:solidFill>
              <a:srgbClr val="CC0000"/>
            </a:solidFill>
          </p:spPr>
          <p:txBody>
            <a:bodyPr wrap="square" lIns="0" tIns="0" rIns="0" bIns="0" rtlCol="0"/>
            <a:lstStyle/>
            <a:p/>
          </p:txBody>
        </p:sp>
        <p:sp>
          <p:nvSpPr>
            <p:cNvPr id="4" name="object 4"/>
            <p:cNvSpPr/>
            <p:nvPr/>
          </p:nvSpPr>
          <p:spPr>
            <a:xfrm>
              <a:off x="685800" y="3247644"/>
              <a:ext cx="7772400" cy="0"/>
            </a:xfrm>
            <a:custGeom>
              <a:avLst/>
              <a:gdLst/>
              <a:ahLst/>
              <a:cxnLst/>
              <a:rect l="l" t="t" r="r" b="b"/>
              <a:pathLst>
                <a:path w="7772400">
                  <a:moveTo>
                    <a:pt x="0" y="0"/>
                  </a:moveTo>
                  <a:lnTo>
                    <a:pt x="7772400" y="0"/>
                  </a:lnTo>
                </a:path>
              </a:pathLst>
            </a:custGeom>
            <a:ln w="9144">
              <a:solidFill>
                <a:srgbClr val="CC0000"/>
              </a:solidFill>
            </a:ln>
          </p:spPr>
          <p:txBody>
            <a:bodyPr wrap="square" lIns="0" tIns="0" rIns="0" bIns="0" rtlCol="0"/>
            <a:lstStyle/>
            <a:p/>
          </p:txBody>
        </p:sp>
      </p:grpSp>
      <p:sp>
        <p:nvSpPr>
          <p:cNvPr id="5" name="object 5"/>
          <p:cNvSpPr txBox="1">
            <a:spLocks noGrp="1"/>
          </p:cNvSpPr>
          <p:nvPr>
            <p:ph type="title"/>
          </p:nvPr>
        </p:nvSpPr>
        <p:spPr>
          <a:xfrm>
            <a:off x="1945640" y="1831975"/>
            <a:ext cx="8181340" cy="935990"/>
          </a:xfrm>
          <a:prstGeom prst="rect">
            <a:avLst/>
          </a:prstGeom>
        </p:spPr>
        <p:txBody>
          <a:bodyPr vert="horz" wrap="square" lIns="0" tIns="12700" rIns="0" bIns="0" rtlCol="0">
            <a:spAutoFit/>
          </a:bodyPr>
          <a:lstStyle/>
          <a:p>
            <a:pPr marL="12700" algn="ctr">
              <a:lnSpc>
                <a:spcPct val="100000"/>
              </a:lnSpc>
              <a:spcBef>
                <a:spcPts val="100"/>
              </a:spcBef>
            </a:pPr>
            <a:r>
              <a:rPr lang="zh-CN" altLang="en-US" sz="6000" spc="-5" dirty="0">
                <a:solidFill>
                  <a:srgbClr val="3333CC"/>
                </a:solidFill>
                <a:latin typeface="宋体" panose="02010600030101010101" pitchFamily="2" charset="-122"/>
                <a:ea typeface="宋体" panose="02010600030101010101" pitchFamily="2" charset="-122"/>
                <a:cs typeface="黑体" panose="02010609060101010101" charset="-122"/>
              </a:rPr>
              <a:t>评价类模型</a:t>
            </a:r>
            <a:endParaRPr lang="zh-CN" altLang="en-US" sz="6000" spc="-5" dirty="0">
              <a:solidFill>
                <a:srgbClr val="3333CC"/>
              </a:solidFill>
              <a:latin typeface="宋体" panose="02010600030101010101" pitchFamily="2" charset="-122"/>
              <a:ea typeface="宋体" panose="02010600030101010101" pitchFamily="2" charset="-122"/>
              <a:cs typeface="黑体" panose="02010609060101010101" charset="-122"/>
            </a:endParaRPr>
          </a:p>
        </p:txBody>
      </p:sp>
      <p:pic>
        <p:nvPicPr>
          <p:cNvPr id="6" name="object 6"/>
          <p:cNvPicPr/>
          <p:nvPr/>
        </p:nvPicPr>
        <p:blipFill>
          <a:blip r:embed="rId2" cstate="print"/>
          <a:stretch>
            <a:fillRect/>
          </a:stretch>
        </p:blipFill>
        <p:spPr>
          <a:xfrm>
            <a:off x="9552431" y="44196"/>
            <a:ext cx="1068324" cy="845819"/>
          </a:xfrm>
          <a:prstGeom prst="rect">
            <a:avLst/>
          </a:prstGeom>
        </p:spPr>
      </p:pic>
      <p:sp>
        <p:nvSpPr>
          <p:cNvPr id="8" name="文本框 7"/>
          <p:cNvSpPr txBox="1"/>
          <p:nvPr/>
        </p:nvSpPr>
        <p:spPr>
          <a:xfrm>
            <a:off x="4018280" y="3961130"/>
            <a:ext cx="4217035" cy="953135"/>
          </a:xfrm>
          <a:prstGeom prst="rect">
            <a:avLst/>
          </a:prstGeom>
          <a:noFill/>
        </p:spPr>
        <p:txBody>
          <a:bodyPr wrap="square" rtlCol="0">
            <a:spAutoFit/>
          </a:bodyPr>
          <a:p>
            <a:pPr algn="ctr"/>
            <a:r>
              <a:rPr lang="zh-CN" altLang="en-US" sz="2800" b="1">
                <a:latin typeface="宋体" panose="02010600030101010101" pitchFamily="2" charset="-122"/>
                <a:ea typeface="宋体" panose="02010600030101010101" pitchFamily="2" charset="-122"/>
                <a:cs typeface="宋体" panose="02010600030101010101" pitchFamily="2" charset="-122"/>
              </a:rPr>
              <a:t>华中科技大学</a:t>
            </a:r>
            <a:r>
              <a:rPr lang="en-US" altLang="zh-CN" sz="2800" b="1">
                <a:latin typeface="宋体" panose="02010600030101010101" pitchFamily="2" charset="-122"/>
                <a:ea typeface="宋体" panose="02010600030101010101" pitchFamily="2" charset="-122"/>
                <a:cs typeface="宋体" panose="02010600030101010101" pitchFamily="2" charset="-122"/>
              </a:rPr>
              <a:t> </a:t>
            </a:r>
            <a:r>
              <a:rPr lang="zh-CN" altLang="en-US" sz="2800" b="1">
                <a:latin typeface="宋体" panose="02010600030101010101" pitchFamily="2" charset="-122"/>
                <a:ea typeface="宋体" panose="02010600030101010101" pitchFamily="2" charset="-122"/>
                <a:cs typeface="宋体" panose="02010600030101010101" pitchFamily="2" charset="-122"/>
              </a:rPr>
              <a:t>马世拓</a:t>
            </a:r>
            <a:endParaRPr lang="zh-CN" altLang="en-US" sz="2800" b="1">
              <a:latin typeface="宋体" panose="02010600030101010101" pitchFamily="2" charset="-122"/>
              <a:ea typeface="宋体" panose="02010600030101010101" pitchFamily="2" charset="-122"/>
              <a:cs typeface="宋体" panose="02010600030101010101" pitchFamily="2" charset="-122"/>
            </a:endParaRPr>
          </a:p>
          <a:p>
            <a:pPr algn="ctr"/>
            <a:r>
              <a:rPr lang="en-US" altLang="zh-CN" sz="2800" b="1">
                <a:latin typeface="宋体" panose="02010600030101010101" pitchFamily="2" charset="-122"/>
                <a:ea typeface="宋体" panose="02010600030101010101" pitchFamily="2" charset="-122"/>
                <a:cs typeface="宋体" panose="02010600030101010101" pitchFamily="2" charset="-122"/>
              </a:rPr>
              <a:t>2793055528@qq.com</a:t>
            </a:r>
            <a:endParaRPr lang="en-US" altLang="zh-CN" sz="2800" b="1">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r>
              <a:rPr lang="zh-CN" altLang="en-US" sz="3200">
                <a:latin typeface="宋体" panose="02010600030101010101" pitchFamily="2" charset="-122"/>
                <a:ea typeface="宋体" panose="02010600030101010101" pitchFamily="2" charset="-122"/>
              </a:rPr>
              <a:t>层次分析法的流程</a:t>
            </a:r>
            <a:endParaRPr lang="zh-CN" altLang="en-US" sz="3200">
              <a:latin typeface="宋体" panose="02010600030101010101" pitchFamily="2" charset="-122"/>
              <a:ea typeface="宋体" panose="02010600030101010101" pitchFamily="2" charset="-122"/>
            </a:endParaRPr>
          </a:p>
        </p:txBody>
      </p:sp>
      <p:grpSp>
        <p:nvGrpSpPr>
          <p:cNvPr id="4" name="object 2"/>
          <p:cNvGrpSpPr/>
          <p:nvPr/>
        </p:nvGrpSpPr>
        <p:grpSpPr>
          <a:xfrm>
            <a:off x="194818" y="1062481"/>
            <a:ext cx="7958455" cy="114300"/>
            <a:chOff x="574548" y="1048511"/>
            <a:chExt cx="7958455" cy="114300"/>
          </a:xfrm>
        </p:grpSpPr>
        <p:sp>
          <p:nvSpPr>
            <p:cNvPr id="5" name="object 3"/>
            <p:cNvSpPr/>
            <p:nvPr/>
          </p:nvSpPr>
          <p:spPr>
            <a:xfrm>
              <a:off x="574548" y="1053083"/>
              <a:ext cx="4655820" cy="109855"/>
            </a:xfrm>
            <a:custGeom>
              <a:avLst/>
              <a:gdLst/>
              <a:ahLst/>
              <a:cxnLst/>
              <a:rect l="l" t="t" r="r" b="b"/>
              <a:pathLst>
                <a:path w="4655820" h="109855">
                  <a:moveTo>
                    <a:pt x="4655566" y="0"/>
                  </a:moveTo>
                  <a:lnTo>
                    <a:pt x="0" y="0"/>
                  </a:lnTo>
                  <a:lnTo>
                    <a:pt x="0" y="109727"/>
                  </a:lnTo>
                  <a:lnTo>
                    <a:pt x="4655566" y="109727"/>
                  </a:lnTo>
                  <a:lnTo>
                    <a:pt x="4655566" y="0"/>
                  </a:lnTo>
                  <a:close/>
                </a:path>
              </a:pathLst>
            </a:custGeom>
            <a:solidFill>
              <a:srgbClr val="CC0000"/>
            </a:solidFill>
          </p:spPr>
          <p:txBody>
            <a:bodyPr wrap="square" lIns="0" tIns="0" rIns="0" bIns="0" rtlCol="0"/>
            <a:lstStyle/>
            <a:p/>
          </p:txBody>
        </p:sp>
        <p:sp>
          <p:nvSpPr>
            <p:cNvPr id="6" name="object 4"/>
            <p:cNvSpPr/>
            <p:nvPr/>
          </p:nvSpPr>
          <p:spPr>
            <a:xfrm>
              <a:off x="574548" y="1053083"/>
              <a:ext cx="7958455" cy="0"/>
            </a:xfrm>
            <a:custGeom>
              <a:avLst/>
              <a:gdLst/>
              <a:ahLst/>
              <a:cxnLst/>
              <a:rect l="l" t="t" r="r" b="b"/>
              <a:pathLst>
                <a:path w="7958455">
                  <a:moveTo>
                    <a:pt x="0" y="0"/>
                  </a:moveTo>
                  <a:lnTo>
                    <a:pt x="7958328" y="0"/>
                  </a:lnTo>
                </a:path>
              </a:pathLst>
            </a:custGeom>
            <a:ln w="9144">
              <a:solidFill>
                <a:srgbClr val="CC0000"/>
              </a:solidFill>
            </a:ln>
          </p:spPr>
          <p:txBody>
            <a:bodyPr wrap="square" lIns="0" tIns="0" rIns="0" bIns="0" rtlCol="0"/>
            <a:lstStyle/>
            <a:p/>
          </p:txBody>
        </p:sp>
      </p:grpSp>
      <p:sp>
        <p:nvSpPr>
          <p:cNvPr id="7" name="object 5"/>
          <p:cNvSpPr txBox="1"/>
          <p:nvPr/>
        </p:nvSpPr>
        <p:spPr>
          <a:xfrm>
            <a:off x="437515" y="429895"/>
            <a:ext cx="4272915" cy="505460"/>
          </a:xfrm>
          <a:prstGeom prst="rect">
            <a:avLst/>
          </a:prstGeom>
        </p:spPr>
        <p:txBody>
          <a:bodyPr vert="horz" wrap="square" lIns="0" tIns="13335" rIns="0" bIns="0" rtlCol="0">
            <a:spAutoFit/>
          </a:bodyPr>
          <a:lstStyle/>
          <a:p>
            <a:pPr marL="12700">
              <a:lnSpc>
                <a:spcPct val="100000"/>
              </a:lnSpc>
              <a:spcBef>
                <a:spcPts val="105"/>
              </a:spcBef>
            </a:pPr>
            <a:r>
              <a:rPr lang="en-US" altLang="zh-CN" sz="3200" b="1" spc="790" dirty="0">
                <a:solidFill>
                  <a:srgbClr val="CC0000"/>
                </a:solidFill>
                <a:latin typeface="宋体" panose="02010600030101010101" pitchFamily="2" charset="-122"/>
                <a:ea typeface="宋体" panose="02010600030101010101" pitchFamily="2" charset="-122"/>
                <a:cs typeface="黑体" panose="02010609060101010101" charset="-122"/>
              </a:rPr>
              <a:t>4.1 </a:t>
            </a:r>
            <a:r>
              <a:rPr lang="zh-CN" altLang="en-US" sz="3200" b="1" spc="790" dirty="0">
                <a:solidFill>
                  <a:srgbClr val="CC0000"/>
                </a:solidFill>
                <a:latin typeface="宋体" panose="02010600030101010101" pitchFamily="2" charset="-122"/>
                <a:ea typeface="宋体" panose="02010600030101010101" pitchFamily="2" charset="-122"/>
                <a:cs typeface="黑体" panose="02010609060101010101" charset="-122"/>
              </a:rPr>
              <a:t>层次分析法</a:t>
            </a:r>
            <a:endParaRPr lang="zh-CN" altLang="en-US" sz="3200" b="1" spc="790" dirty="0">
              <a:solidFill>
                <a:srgbClr val="CC0000"/>
              </a:solidFill>
              <a:latin typeface="宋体" panose="02010600030101010101" pitchFamily="2" charset="-122"/>
              <a:ea typeface="宋体" panose="02010600030101010101" pitchFamily="2" charset="-122"/>
              <a:cs typeface="黑体" panose="02010609060101010101" charset="-122"/>
            </a:endParaRPr>
          </a:p>
        </p:txBody>
      </p:sp>
      <p:sp>
        <p:nvSpPr>
          <p:cNvPr id="9" name="Shape 681"/>
          <p:cNvSpPr/>
          <p:nvPr>
            <p:custDataLst>
              <p:tags r:id="rId1"/>
            </p:custDataLst>
          </p:nvPr>
        </p:nvSpPr>
        <p:spPr>
          <a:xfrm>
            <a:off x="828993" y="3445510"/>
            <a:ext cx="1778000" cy="1776413"/>
          </a:xfrm>
          <a:prstGeom prst="ellipse">
            <a:avLst/>
          </a:prstGeom>
          <a:solidFill>
            <a:srgbClr val="46597E"/>
          </a:solidFill>
          <a:ln>
            <a:noFill/>
          </a:ln>
        </p:spPr>
        <p:style>
          <a:lnRef idx="2">
            <a:srgbClr val="46597E">
              <a:shade val="50000"/>
            </a:srgbClr>
          </a:lnRef>
          <a:fillRef idx="1">
            <a:srgbClr val="46597E"/>
          </a:fillRef>
          <a:effectRef idx="0">
            <a:srgbClr val="46597E"/>
          </a:effectRef>
          <a:fontRef idx="minor">
            <a:sysClr val="window" lastClr="FFFFFF"/>
          </a:fontRef>
        </p:style>
        <p:txBody>
          <a:bodyPr anchor="ctr">
            <a:normAutofit/>
          </a:bodyPr>
          <a:lstStyle/>
          <a:p>
            <a:pPr algn="ctr">
              <a:defRPr/>
            </a:pPr>
            <a:r>
              <a:rPr lang="zh-CN" sz="2000" b="1" dirty="0">
                <a:solidFill>
                  <a:srgbClr val="FFFFFF"/>
                </a:solidFill>
                <a:latin typeface="Arial" panose="020B0604020202020204" pitchFamily="34" charset="0"/>
                <a:ea typeface="黑体" panose="02010609060101010101" charset="-122"/>
                <a:cs typeface="+mn-ea"/>
                <a:sym typeface="Arial" panose="020B0604020202020204" pitchFamily="34" charset="0"/>
              </a:rPr>
              <a:t>计算</a:t>
            </a:r>
            <a:endParaRPr lang="zh-CN" sz="2000" b="1" dirty="0">
              <a:solidFill>
                <a:srgbClr val="FFFFFF"/>
              </a:solidFill>
              <a:latin typeface="Arial" panose="020B0604020202020204" pitchFamily="34" charset="0"/>
              <a:ea typeface="黑体" panose="02010609060101010101" charset="-122"/>
              <a:cs typeface="+mn-ea"/>
              <a:sym typeface="Arial" panose="020B0604020202020204" pitchFamily="34" charset="0"/>
            </a:endParaRPr>
          </a:p>
        </p:txBody>
      </p:sp>
      <p:sp>
        <p:nvSpPr>
          <p:cNvPr id="10" name="Shape 682"/>
          <p:cNvSpPr/>
          <p:nvPr>
            <p:custDataLst>
              <p:tags r:id="rId2"/>
            </p:custDataLst>
          </p:nvPr>
        </p:nvSpPr>
        <p:spPr>
          <a:xfrm>
            <a:off x="3526155" y="2313623"/>
            <a:ext cx="1211263" cy="1211262"/>
          </a:xfrm>
          <a:prstGeom prst="ellipse">
            <a:avLst/>
          </a:prstGeom>
          <a:solidFill>
            <a:srgbClr val="46597E"/>
          </a:solidFill>
          <a:ln>
            <a:noFill/>
          </a:ln>
        </p:spPr>
        <p:style>
          <a:lnRef idx="2">
            <a:srgbClr val="46597E">
              <a:shade val="50000"/>
            </a:srgbClr>
          </a:lnRef>
          <a:fillRef idx="1">
            <a:srgbClr val="46597E"/>
          </a:fillRef>
          <a:effectRef idx="0">
            <a:srgbClr val="46597E"/>
          </a:effectRef>
          <a:fontRef idx="minor">
            <a:sysClr val="window" lastClr="FFFFFF"/>
          </a:fontRef>
        </p:style>
        <p:txBody>
          <a:bodyPr wrap="none" anchor="ctr">
            <a:normAutofit/>
          </a:bodyPr>
          <a:lstStyle/>
          <a:p>
            <a:pPr algn="ctr">
              <a:defRPr/>
            </a:pPr>
            <a:r>
              <a:rPr lang="zh-CN" dirty="0">
                <a:solidFill>
                  <a:srgbClr val="FFFFFF"/>
                </a:solidFill>
                <a:sym typeface="Arial" panose="020B0604020202020204" pitchFamily="34" charset="0"/>
              </a:rPr>
              <a:t>构造</a:t>
            </a:r>
            <a:endParaRPr lang="zh-CN" dirty="0">
              <a:solidFill>
                <a:srgbClr val="FFFFFF"/>
              </a:solidFill>
              <a:sym typeface="Arial" panose="020B0604020202020204" pitchFamily="34" charset="0"/>
            </a:endParaRPr>
          </a:p>
        </p:txBody>
      </p:sp>
      <p:sp>
        <p:nvSpPr>
          <p:cNvPr id="11" name="Shape 683"/>
          <p:cNvSpPr/>
          <p:nvPr>
            <p:custDataLst>
              <p:tags r:id="rId3"/>
            </p:custDataLst>
          </p:nvPr>
        </p:nvSpPr>
        <p:spPr>
          <a:xfrm>
            <a:off x="3526155" y="3728085"/>
            <a:ext cx="1211263" cy="1211263"/>
          </a:xfrm>
          <a:prstGeom prst="ellipse">
            <a:avLst/>
          </a:prstGeom>
          <a:solidFill>
            <a:srgbClr val="46597E"/>
          </a:solidFill>
          <a:ln>
            <a:noFill/>
          </a:ln>
        </p:spPr>
        <p:style>
          <a:lnRef idx="2">
            <a:srgbClr val="46597E">
              <a:shade val="50000"/>
            </a:srgbClr>
          </a:lnRef>
          <a:fillRef idx="1">
            <a:srgbClr val="46597E"/>
          </a:fillRef>
          <a:effectRef idx="0">
            <a:srgbClr val="46597E"/>
          </a:effectRef>
          <a:fontRef idx="minor">
            <a:sysClr val="window" lastClr="FFFFFF"/>
          </a:fontRef>
        </p:style>
        <p:txBody>
          <a:bodyPr wrap="none" anchor="ctr">
            <a:normAutofit/>
          </a:bodyPr>
          <a:lstStyle/>
          <a:p>
            <a:pPr algn="ctr">
              <a:defRPr/>
            </a:pPr>
            <a:r>
              <a:rPr lang="zh-CN" dirty="0">
                <a:solidFill>
                  <a:srgbClr val="FFFFFF"/>
                </a:solidFill>
                <a:sym typeface="Arial" panose="020B0604020202020204" pitchFamily="34" charset="0"/>
              </a:rPr>
              <a:t>检验</a:t>
            </a:r>
            <a:endParaRPr lang="zh-CN" dirty="0">
              <a:solidFill>
                <a:srgbClr val="FFFFFF"/>
              </a:solidFill>
              <a:sym typeface="Arial" panose="020B0604020202020204" pitchFamily="34" charset="0"/>
            </a:endParaRPr>
          </a:p>
        </p:txBody>
      </p:sp>
      <p:sp>
        <p:nvSpPr>
          <p:cNvPr id="12" name="Shape 684"/>
          <p:cNvSpPr/>
          <p:nvPr>
            <p:custDataLst>
              <p:tags r:id="rId4"/>
            </p:custDataLst>
          </p:nvPr>
        </p:nvSpPr>
        <p:spPr>
          <a:xfrm>
            <a:off x="3526155" y="5142548"/>
            <a:ext cx="1211263" cy="1211262"/>
          </a:xfrm>
          <a:prstGeom prst="ellipse">
            <a:avLst/>
          </a:prstGeom>
          <a:solidFill>
            <a:srgbClr val="46597E"/>
          </a:solidFill>
          <a:ln>
            <a:noFill/>
          </a:ln>
        </p:spPr>
        <p:style>
          <a:lnRef idx="2">
            <a:srgbClr val="46597E">
              <a:shade val="50000"/>
            </a:srgbClr>
          </a:lnRef>
          <a:fillRef idx="1">
            <a:srgbClr val="46597E"/>
          </a:fillRef>
          <a:effectRef idx="0">
            <a:srgbClr val="46597E"/>
          </a:effectRef>
          <a:fontRef idx="minor">
            <a:sysClr val="window" lastClr="FFFFFF"/>
          </a:fontRef>
        </p:style>
        <p:txBody>
          <a:bodyPr wrap="none" anchor="ctr">
            <a:normAutofit/>
          </a:bodyPr>
          <a:lstStyle/>
          <a:p>
            <a:pPr algn="ctr">
              <a:defRPr/>
            </a:pPr>
            <a:r>
              <a:rPr lang="zh-CN" dirty="0">
                <a:solidFill>
                  <a:srgbClr val="FFFFFF"/>
                </a:solidFill>
                <a:sym typeface="Arial" panose="020B0604020202020204" pitchFamily="34" charset="0"/>
              </a:rPr>
              <a:t>解说</a:t>
            </a:r>
            <a:endParaRPr lang="zh-CN" dirty="0">
              <a:solidFill>
                <a:srgbClr val="FFFFFF"/>
              </a:solidFill>
              <a:sym typeface="Arial" panose="020B0604020202020204" pitchFamily="34" charset="0"/>
            </a:endParaRPr>
          </a:p>
        </p:txBody>
      </p:sp>
      <p:sp>
        <p:nvSpPr>
          <p:cNvPr id="13" name="Shape 686"/>
          <p:cNvSpPr/>
          <p:nvPr>
            <p:custDataLst>
              <p:tags r:id="rId5"/>
            </p:custDataLst>
          </p:nvPr>
        </p:nvSpPr>
        <p:spPr bwMode="auto">
          <a:xfrm flipH="1" flipV="1">
            <a:off x="2673668" y="4334510"/>
            <a:ext cx="766762" cy="0"/>
          </a:xfrm>
          <a:prstGeom prst="line">
            <a:avLst/>
          </a:prstGeom>
          <a:noFill/>
          <a:ln w="38100" cap="flat">
            <a:solidFill>
              <a:srgbClr val="5F5F5F">
                <a:lumMod val="50000"/>
                <a:lumOff val="50000"/>
              </a:srgbClr>
            </a:solidFill>
            <a:prstDash val="solid"/>
            <a:miter lim="400000"/>
            <a:headEnd type="triangle" w="med" len="med"/>
          </a:ln>
          <a:effectLst/>
        </p:spPr>
        <p:txBody>
          <a:bodyPr lIns="25400" tIns="25400" rIns="25400" bIns="25400" anchor="ctr">
            <a:normAutofit fontScale="25000" lnSpcReduction="20000"/>
          </a:bodyPr>
          <a:lstStyle/>
          <a:p>
            <a:pPr algn="ctr" eaLnBrk="1" hangingPunct="1">
              <a:spcBef>
                <a:spcPts val="0"/>
              </a:spcBef>
              <a:spcAft>
                <a:spcPts val="0"/>
              </a:spcAft>
              <a:defRPr sz="1200">
                <a:solidFill>
                  <a:srgbClr val="000000"/>
                </a:solidFill>
                <a:latin typeface="Helvetica"/>
                <a:ea typeface="Helvetica"/>
                <a:cs typeface="Helvetica"/>
                <a:sym typeface="Helvetica"/>
              </a:defRPr>
            </a:pPr>
            <a:endParaRPr sz="800">
              <a:solidFill>
                <a:srgbClr val="FFFFFF"/>
              </a:solidFill>
              <a:sym typeface="Arial" panose="020B0604020202020204" pitchFamily="34" charset="0"/>
            </a:endParaRPr>
          </a:p>
        </p:txBody>
      </p:sp>
      <p:sp>
        <p:nvSpPr>
          <p:cNvPr id="14" name="Shape 687"/>
          <p:cNvSpPr/>
          <p:nvPr>
            <p:custDataLst>
              <p:tags r:id="rId6"/>
            </p:custDataLst>
          </p:nvPr>
        </p:nvSpPr>
        <p:spPr bwMode="auto">
          <a:xfrm>
            <a:off x="2349818" y="2932748"/>
            <a:ext cx="1092200" cy="493712"/>
          </a:xfrm>
          <a:custGeom>
            <a:avLst/>
            <a:gdLst/>
            <a:ahLst/>
            <a:cxnLst>
              <a:cxn ang="0">
                <a:pos x="wd2" y="hd2"/>
              </a:cxn>
              <a:cxn ang="5400000">
                <a:pos x="wd2" y="hd2"/>
              </a:cxn>
              <a:cxn ang="10800000">
                <a:pos x="wd2" y="hd2"/>
              </a:cxn>
              <a:cxn ang="16200000">
                <a:pos x="wd2" y="hd2"/>
              </a:cxn>
            </a:cxnLst>
            <a:rect l="0" t="0" r="r" b="b"/>
            <a:pathLst>
              <a:path w="21600" h="16987" extrusionOk="0">
                <a:moveTo>
                  <a:pt x="21600" y="901"/>
                </a:moveTo>
                <a:cubicBezTo>
                  <a:pt x="7274" y="-4613"/>
                  <a:pt x="0" y="16987"/>
                  <a:pt x="0" y="16987"/>
                </a:cubicBezTo>
              </a:path>
            </a:pathLst>
          </a:custGeom>
          <a:noFill/>
          <a:ln w="38100" cap="flat">
            <a:solidFill>
              <a:srgbClr val="5F5F5F">
                <a:lumMod val="50000"/>
                <a:lumOff val="50000"/>
              </a:srgbClr>
            </a:solidFill>
            <a:prstDash val="solid"/>
            <a:miter lim="400000"/>
            <a:headEnd type="triangle" w="med" len="med"/>
          </a:ln>
          <a:effectLst/>
        </p:spPr>
        <p:txBody>
          <a:bodyPr lIns="25400" tIns="25400" rIns="25400" bIns="25400" anchor="ctr">
            <a:normAutofit/>
          </a:bodyPr>
          <a:lstStyle/>
          <a:p>
            <a:pPr algn="ctr" defTabSz="292100" eaLnBrk="1" hangingPunct="1">
              <a:lnSpc>
                <a:spcPct val="110000"/>
              </a:lnSpc>
              <a:spcBef>
                <a:spcPts val="1500"/>
              </a:spcBef>
              <a:spcAft>
                <a:spcPts val="0"/>
              </a:spcAft>
              <a:defRPr sz="2000">
                <a:solidFill>
                  <a:srgbClr val="4C4C4C"/>
                </a:solidFill>
                <a:latin typeface="Helvetica Neue Light"/>
                <a:ea typeface="Helvetica Neue Light"/>
                <a:cs typeface="Helvetica Neue Light"/>
                <a:sym typeface="Helvetica Neue Light"/>
              </a:defRPr>
            </a:pPr>
            <a:endParaRPr sz="1400">
              <a:solidFill>
                <a:srgbClr val="FFFFFF"/>
              </a:solidFill>
              <a:sym typeface="Arial" panose="020B0604020202020204" pitchFamily="34" charset="0"/>
            </a:endParaRPr>
          </a:p>
        </p:txBody>
      </p:sp>
      <p:sp>
        <p:nvSpPr>
          <p:cNvPr id="15" name="Shape 688"/>
          <p:cNvSpPr/>
          <p:nvPr>
            <p:custDataLst>
              <p:tags r:id="rId7"/>
            </p:custDataLst>
          </p:nvPr>
        </p:nvSpPr>
        <p:spPr bwMode="auto">
          <a:xfrm rot="10800000" flipH="1">
            <a:off x="2349818" y="5242560"/>
            <a:ext cx="1092200" cy="493713"/>
          </a:xfrm>
          <a:custGeom>
            <a:avLst/>
            <a:gdLst/>
            <a:ahLst/>
            <a:cxnLst>
              <a:cxn ang="0">
                <a:pos x="wd2" y="hd2"/>
              </a:cxn>
              <a:cxn ang="5400000">
                <a:pos x="wd2" y="hd2"/>
              </a:cxn>
              <a:cxn ang="10800000">
                <a:pos x="wd2" y="hd2"/>
              </a:cxn>
              <a:cxn ang="16200000">
                <a:pos x="wd2" y="hd2"/>
              </a:cxn>
            </a:cxnLst>
            <a:rect l="0" t="0" r="r" b="b"/>
            <a:pathLst>
              <a:path w="21600" h="16987" extrusionOk="0">
                <a:moveTo>
                  <a:pt x="21600" y="901"/>
                </a:moveTo>
                <a:cubicBezTo>
                  <a:pt x="7274" y="-4613"/>
                  <a:pt x="0" y="16987"/>
                  <a:pt x="0" y="16987"/>
                </a:cubicBezTo>
              </a:path>
            </a:pathLst>
          </a:custGeom>
          <a:noFill/>
          <a:ln w="38100" cap="flat">
            <a:solidFill>
              <a:srgbClr val="5F5F5F">
                <a:lumMod val="50000"/>
                <a:lumOff val="50000"/>
              </a:srgbClr>
            </a:solidFill>
            <a:prstDash val="solid"/>
            <a:miter lim="400000"/>
            <a:headEnd type="triangle" w="med" len="med"/>
          </a:ln>
          <a:effectLst/>
        </p:spPr>
        <p:txBody>
          <a:bodyPr lIns="25400" tIns="25400" rIns="25400" bIns="25400" anchor="ctr">
            <a:normAutofit/>
          </a:bodyPr>
          <a:lstStyle/>
          <a:p>
            <a:pPr algn="ctr" defTabSz="292100" eaLnBrk="1" hangingPunct="1">
              <a:lnSpc>
                <a:spcPct val="110000"/>
              </a:lnSpc>
              <a:spcBef>
                <a:spcPts val="1500"/>
              </a:spcBef>
              <a:spcAft>
                <a:spcPts val="0"/>
              </a:spcAft>
              <a:defRPr sz="2000">
                <a:solidFill>
                  <a:srgbClr val="4C4C4C"/>
                </a:solidFill>
                <a:latin typeface="Helvetica Neue Light"/>
                <a:ea typeface="Helvetica Neue Light"/>
                <a:cs typeface="Helvetica Neue Light"/>
                <a:sym typeface="Helvetica Neue Light"/>
              </a:defRPr>
            </a:pPr>
            <a:endParaRPr sz="1400">
              <a:solidFill>
                <a:srgbClr val="FFFFFF"/>
              </a:solidFill>
              <a:sym typeface="Arial" panose="020B0604020202020204" pitchFamily="34" charset="0"/>
            </a:endParaRPr>
          </a:p>
        </p:txBody>
      </p:sp>
      <p:sp>
        <p:nvSpPr>
          <p:cNvPr id="17" name="文本框 16"/>
          <p:cNvSpPr txBox="1"/>
          <p:nvPr>
            <p:custDataLst>
              <p:tags r:id="rId8"/>
            </p:custDataLst>
          </p:nvPr>
        </p:nvSpPr>
        <p:spPr>
          <a:xfrm>
            <a:off x="4964545" y="2313623"/>
            <a:ext cx="6187052" cy="398780"/>
          </a:xfrm>
          <a:prstGeom prst="rect">
            <a:avLst/>
          </a:prstGeom>
          <a:noFill/>
        </p:spPr>
        <p:txBody>
          <a:bodyPr wrap="square" rtlCol="0">
            <a:spAutoFit/>
          </a:bodyPr>
          <a:lstStyle/>
          <a:p>
            <a:r>
              <a:rPr lang="zh-CN" altLang="en-US" sz="2000" b="1" dirty="0">
                <a:solidFill>
                  <a:srgbClr val="46597E"/>
                </a:solidFill>
                <a:latin typeface="Arial" panose="020B0604020202020204" pitchFamily="34" charset="0"/>
                <a:ea typeface="黑体" panose="02010609060101010101" charset="-122"/>
                <a:cs typeface="+mn-ea"/>
              </a:rPr>
              <a:t>构造比较矩阵</a:t>
            </a:r>
            <a:endParaRPr lang="zh-CN" altLang="en-US" sz="2000" b="1" dirty="0">
              <a:solidFill>
                <a:srgbClr val="46597E"/>
              </a:solidFill>
              <a:latin typeface="Arial" panose="020B0604020202020204" pitchFamily="34" charset="0"/>
              <a:ea typeface="黑体" panose="02010609060101010101" charset="-122"/>
              <a:cs typeface="+mn-ea"/>
            </a:endParaRPr>
          </a:p>
        </p:txBody>
      </p:sp>
      <p:sp>
        <p:nvSpPr>
          <p:cNvPr id="18" name="文本框 17"/>
          <p:cNvSpPr txBox="1"/>
          <p:nvPr>
            <p:custDataLst>
              <p:tags r:id="rId9"/>
            </p:custDataLst>
          </p:nvPr>
        </p:nvSpPr>
        <p:spPr>
          <a:xfrm>
            <a:off x="4964545" y="3856353"/>
            <a:ext cx="6187052" cy="398780"/>
          </a:xfrm>
          <a:prstGeom prst="rect">
            <a:avLst/>
          </a:prstGeom>
          <a:noFill/>
        </p:spPr>
        <p:txBody>
          <a:bodyPr wrap="square" rtlCol="0">
            <a:spAutoFit/>
          </a:bodyPr>
          <a:lstStyle/>
          <a:p>
            <a:r>
              <a:rPr lang="en-US" altLang="zh-CN" sz="2000" b="1" dirty="0">
                <a:solidFill>
                  <a:srgbClr val="46597E"/>
                </a:solidFill>
                <a:latin typeface="Arial" panose="020B0604020202020204" pitchFamily="34" charset="0"/>
                <a:ea typeface="黑体" panose="02010609060101010101" charset="-122"/>
                <a:cs typeface="+mn-ea"/>
              </a:rPr>
              <a:t>CR</a:t>
            </a:r>
            <a:r>
              <a:rPr lang="zh-CN" altLang="en-US" sz="2000" b="1" dirty="0">
                <a:solidFill>
                  <a:srgbClr val="46597E"/>
                </a:solidFill>
                <a:latin typeface="Arial" panose="020B0604020202020204" pitchFamily="34" charset="0"/>
                <a:ea typeface="黑体" panose="02010609060101010101" charset="-122"/>
                <a:cs typeface="+mn-ea"/>
              </a:rPr>
              <a:t>检验</a:t>
            </a:r>
            <a:endParaRPr lang="zh-CN" altLang="en-US" sz="2000" b="1" dirty="0">
              <a:solidFill>
                <a:srgbClr val="46597E"/>
              </a:solidFill>
              <a:latin typeface="Arial" panose="020B0604020202020204" pitchFamily="34" charset="0"/>
              <a:ea typeface="黑体" panose="02010609060101010101" charset="-122"/>
              <a:cs typeface="+mn-ea"/>
            </a:endParaRPr>
          </a:p>
        </p:txBody>
      </p:sp>
      <p:sp>
        <p:nvSpPr>
          <p:cNvPr id="19" name="文本框 18"/>
          <p:cNvSpPr txBox="1"/>
          <p:nvPr>
            <p:custDataLst>
              <p:tags r:id="rId10"/>
            </p:custDataLst>
          </p:nvPr>
        </p:nvSpPr>
        <p:spPr>
          <a:xfrm>
            <a:off x="4964545" y="5261232"/>
            <a:ext cx="6187052" cy="398780"/>
          </a:xfrm>
          <a:prstGeom prst="rect">
            <a:avLst/>
          </a:prstGeom>
          <a:noFill/>
        </p:spPr>
        <p:txBody>
          <a:bodyPr wrap="square" rtlCol="0">
            <a:spAutoFit/>
          </a:bodyPr>
          <a:lstStyle/>
          <a:p>
            <a:r>
              <a:rPr lang="zh-CN" altLang="en-US" sz="2000" b="1" dirty="0">
                <a:solidFill>
                  <a:srgbClr val="46597E"/>
                </a:solidFill>
                <a:latin typeface="Arial" panose="020B0604020202020204" pitchFamily="34" charset="0"/>
                <a:ea typeface="黑体" panose="02010609060101010101" charset="-122"/>
                <a:cs typeface="+mn-ea"/>
              </a:rPr>
              <a:t>结果的解说</a:t>
            </a:r>
            <a:endParaRPr lang="zh-CN" altLang="en-US" sz="2000" b="1" dirty="0">
              <a:solidFill>
                <a:srgbClr val="46597E"/>
              </a:solidFill>
              <a:latin typeface="Arial" panose="020B0604020202020204" pitchFamily="34" charset="0"/>
              <a:ea typeface="黑体" panose="02010609060101010101" charset="-122"/>
              <a:cs typeface="+mn-ea"/>
            </a:endParaRPr>
          </a:p>
        </p:txBody>
      </p:sp>
      <p:sp>
        <p:nvSpPr>
          <p:cNvPr id="20" name="文本框 19"/>
          <p:cNvSpPr txBox="1"/>
          <p:nvPr>
            <p:custDataLst>
              <p:tags r:id="rId11"/>
            </p:custDataLst>
          </p:nvPr>
        </p:nvSpPr>
        <p:spPr>
          <a:xfrm>
            <a:off x="4964546" y="5710613"/>
            <a:ext cx="6187051" cy="743414"/>
          </a:xfrm>
          <a:prstGeom prst="rect">
            <a:avLst/>
          </a:prstGeom>
        </p:spPr>
        <p:txBody>
          <a:bodyPr wrap="square" anchor="t" anchorCtr="0">
            <a:normAutofit/>
          </a:bodyPr>
          <a:lstStyle>
            <a:defPPr>
              <a:defRPr lang="zh-CN"/>
            </a:defPPr>
            <a:lvl1pPr>
              <a:lnSpc>
                <a:spcPct val="120000"/>
              </a:lnSpc>
              <a:defRPr>
                <a:solidFill>
                  <a:srgbClr val="5F5F5F">
                    <a:lumMod val="50000"/>
                    <a:lumOff val="50000"/>
                  </a:srgbClr>
                </a:solidFill>
              </a:defRPr>
            </a:lvl1pPr>
          </a:lstStyle>
          <a:p>
            <a:r>
              <a:rPr lang="zh-CN" altLang="en-US"/>
              <a:t>结果需要解说</a:t>
            </a:r>
            <a:endParaRPr lang="zh-CN" altLang="en-US"/>
          </a:p>
        </p:txBody>
      </p:sp>
      <p:sp>
        <p:nvSpPr>
          <p:cNvPr id="21" name="文本框 20"/>
          <p:cNvSpPr txBox="1"/>
          <p:nvPr>
            <p:custDataLst>
              <p:tags r:id="rId12"/>
            </p:custDataLst>
          </p:nvPr>
        </p:nvSpPr>
        <p:spPr>
          <a:xfrm>
            <a:off x="4964546" y="4256464"/>
            <a:ext cx="6187051" cy="743414"/>
          </a:xfrm>
          <a:prstGeom prst="rect">
            <a:avLst/>
          </a:prstGeom>
        </p:spPr>
        <p:txBody>
          <a:bodyPr wrap="square" anchor="t" anchorCtr="0">
            <a:normAutofit/>
          </a:bodyPr>
          <a:lstStyle>
            <a:defPPr>
              <a:defRPr lang="zh-CN"/>
            </a:defPPr>
            <a:lvl1pPr>
              <a:lnSpc>
                <a:spcPct val="120000"/>
              </a:lnSpc>
              <a:defRPr>
                <a:solidFill>
                  <a:srgbClr val="5F5F5F">
                    <a:lumMod val="50000"/>
                    <a:lumOff val="50000"/>
                  </a:srgbClr>
                </a:solidFill>
              </a:defRPr>
            </a:lvl1pPr>
          </a:lstStyle>
          <a:p>
            <a:r>
              <a:rPr lang="zh-CN" altLang="en-US"/>
              <a:t>通不过需要改矩阵，这是很正常的</a:t>
            </a:r>
            <a:endParaRPr lang="zh-CN" altLang="en-US"/>
          </a:p>
        </p:txBody>
      </p:sp>
      <p:sp>
        <p:nvSpPr>
          <p:cNvPr id="22" name="文本框 21"/>
          <p:cNvSpPr txBox="1"/>
          <p:nvPr>
            <p:custDataLst>
              <p:tags r:id="rId13"/>
            </p:custDataLst>
          </p:nvPr>
        </p:nvSpPr>
        <p:spPr>
          <a:xfrm>
            <a:off x="4964546" y="2764215"/>
            <a:ext cx="6187051" cy="743414"/>
          </a:xfrm>
          <a:prstGeom prst="rect">
            <a:avLst/>
          </a:prstGeom>
        </p:spPr>
        <p:txBody>
          <a:bodyPr wrap="square" anchor="t" anchorCtr="0">
            <a:normAutofit/>
          </a:bodyPr>
          <a:lstStyle>
            <a:defPPr>
              <a:defRPr lang="zh-CN"/>
            </a:defPPr>
            <a:lvl1pPr>
              <a:lnSpc>
                <a:spcPct val="120000"/>
              </a:lnSpc>
              <a:defRPr>
                <a:solidFill>
                  <a:srgbClr val="5F5F5F">
                    <a:lumMod val="50000"/>
                    <a:lumOff val="50000"/>
                  </a:srgbClr>
                </a:solidFill>
              </a:defRPr>
            </a:lvl1pPr>
          </a:lstStyle>
          <a:p>
            <a:r>
              <a:rPr lang="zh-CN" altLang="en-US"/>
              <a:t>每对不同层次之间就要构造一个，这一过程存在较强主观性</a:t>
            </a:r>
            <a:endParaRPr lang="zh-CN" altLang="en-US"/>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r>
              <a:rPr lang="zh-CN" altLang="en-US" sz="3200">
                <a:latin typeface="宋体" panose="02010600030101010101" pitchFamily="2" charset="-122"/>
                <a:ea typeface="宋体" panose="02010600030101010101" pitchFamily="2" charset="-122"/>
              </a:rPr>
              <a:t>例</a:t>
            </a:r>
            <a:r>
              <a:rPr lang="en-US" altLang="zh-CN" sz="3200">
                <a:latin typeface="宋体" panose="02010600030101010101" pitchFamily="2" charset="-122"/>
                <a:ea typeface="宋体" panose="02010600030101010101" pitchFamily="2" charset="-122"/>
              </a:rPr>
              <a:t>1</a:t>
            </a:r>
            <a:endParaRPr lang="en-US" altLang="zh-CN" sz="3200">
              <a:latin typeface="宋体" panose="02010600030101010101" pitchFamily="2" charset="-122"/>
              <a:ea typeface="宋体" panose="02010600030101010101" pitchFamily="2" charset="-122"/>
            </a:endParaRPr>
          </a:p>
        </p:txBody>
      </p:sp>
      <p:grpSp>
        <p:nvGrpSpPr>
          <p:cNvPr id="4" name="object 2"/>
          <p:cNvGrpSpPr/>
          <p:nvPr/>
        </p:nvGrpSpPr>
        <p:grpSpPr>
          <a:xfrm>
            <a:off x="194818" y="1062481"/>
            <a:ext cx="7958455" cy="114300"/>
            <a:chOff x="574548" y="1048511"/>
            <a:chExt cx="7958455" cy="114300"/>
          </a:xfrm>
        </p:grpSpPr>
        <p:sp>
          <p:nvSpPr>
            <p:cNvPr id="5" name="object 3"/>
            <p:cNvSpPr/>
            <p:nvPr/>
          </p:nvSpPr>
          <p:spPr>
            <a:xfrm>
              <a:off x="574548" y="1053083"/>
              <a:ext cx="4655820" cy="109855"/>
            </a:xfrm>
            <a:custGeom>
              <a:avLst/>
              <a:gdLst/>
              <a:ahLst/>
              <a:cxnLst/>
              <a:rect l="l" t="t" r="r" b="b"/>
              <a:pathLst>
                <a:path w="4655820" h="109855">
                  <a:moveTo>
                    <a:pt x="4655566" y="0"/>
                  </a:moveTo>
                  <a:lnTo>
                    <a:pt x="0" y="0"/>
                  </a:lnTo>
                  <a:lnTo>
                    <a:pt x="0" y="109727"/>
                  </a:lnTo>
                  <a:lnTo>
                    <a:pt x="4655566" y="109727"/>
                  </a:lnTo>
                  <a:lnTo>
                    <a:pt x="4655566" y="0"/>
                  </a:lnTo>
                  <a:close/>
                </a:path>
              </a:pathLst>
            </a:custGeom>
            <a:solidFill>
              <a:srgbClr val="CC0000"/>
            </a:solidFill>
          </p:spPr>
          <p:txBody>
            <a:bodyPr wrap="square" lIns="0" tIns="0" rIns="0" bIns="0" rtlCol="0"/>
            <a:lstStyle/>
            <a:p/>
          </p:txBody>
        </p:sp>
        <p:sp>
          <p:nvSpPr>
            <p:cNvPr id="6" name="object 4"/>
            <p:cNvSpPr/>
            <p:nvPr/>
          </p:nvSpPr>
          <p:spPr>
            <a:xfrm>
              <a:off x="574548" y="1053083"/>
              <a:ext cx="7958455" cy="0"/>
            </a:xfrm>
            <a:custGeom>
              <a:avLst/>
              <a:gdLst/>
              <a:ahLst/>
              <a:cxnLst/>
              <a:rect l="l" t="t" r="r" b="b"/>
              <a:pathLst>
                <a:path w="7958455">
                  <a:moveTo>
                    <a:pt x="0" y="0"/>
                  </a:moveTo>
                  <a:lnTo>
                    <a:pt x="7958328" y="0"/>
                  </a:lnTo>
                </a:path>
              </a:pathLst>
            </a:custGeom>
            <a:ln w="9144">
              <a:solidFill>
                <a:srgbClr val="CC0000"/>
              </a:solidFill>
            </a:ln>
          </p:spPr>
          <p:txBody>
            <a:bodyPr wrap="square" lIns="0" tIns="0" rIns="0" bIns="0" rtlCol="0"/>
            <a:lstStyle/>
            <a:p/>
          </p:txBody>
        </p:sp>
      </p:grpSp>
      <p:sp>
        <p:nvSpPr>
          <p:cNvPr id="7" name="object 5"/>
          <p:cNvSpPr txBox="1"/>
          <p:nvPr/>
        </p:nvSpPr>
        <p:spPr>
          <a:xfrm>
            <a:off x="437515" y="429895"/>
            <a:ext cx="4272915" cy="505460"/>
          </a:xfrm>
          <a:prstGeom prst="rect">
            <a:avLst/>
          </a:prstGeom>
        </p:spPr>
        <p:txBody>
          <a:bodyPr vert="horz" wrap="square" lIns="0" tIns="13335" rIns="0" bIns="0" rtlCol="0">
            <a:spAutoFit/>
          </a:bodyPr>
          <a:lstStyle/>
          <a:p>
            <a:pPr marL="12700">
              <a:lnSpc>
                <a:spcPct val="100000"/>
              </a:lnSpc>
              <a:spcBef>
                <a:spcPts val="105"/>
              </a:spcBef>
            </a:pPr>
            <a:r>
              <a:rPr lang="en-US" altLang="zh-CN" sz="3200" b="1" spc="790" dirty="0">
                <a:solidFill>
                  <a:srgbClr val="CC0000"/>
                </a:solidFill>
                <a:latin typeface="宋体" panose="02010600030101010101" pitchFamily="2" charset="-122"/>
                <a:ea typeface="宋体" panose="02010600030101010101" pitchFamily="2" charset="-122"/>
                <a:cs typeface="黑体" panose="02010609060101010101" charset="-122"/>
              </a:rPr>
              <a:t>4.1 </a:t>
            </a:r>
            <a:r>
              <a:rPr lang="zh-CN" altLang="en-US" sz="3200" b="1" spc="790" dirty="0">
                <a:solidFill>
                  <a:srgbClr val="CC0000"/>
                </a:solidFill>
                <a:latin typeface="宋体" panose="02010600030101010101" pitchFamily="2" charset="-122"/>
                <a:ea typeface="宋体" panose="02010600030101010101" pitchFamily="2" charset="-122"/>
                <a:cs typeface="黑体" panose="02010609060101010101" charset="-122"/>
              </a:rPr>
              <a:t>层次分析法</a:t>
            </a:r>
            <a:endParaRPr lang="zh-CN" altLang="en-US" sz="3200" b="1" spc="790" dirty="0">
              <a:solidFill>
                <a:srgbClr val="CC0000"/>
              </a:solidFill>
              <a:latin typeface="宋体" panose="02010600030101010101" pitchFamily="2" charset="-122"/>
              <a:ea typeface="宋体" panose="02010600030101010101" pitchFamily="2" charset="-122"/>
              <a:cs typeface="黑体" panose="02010609060101010101" charset="-122"/>
            </a:endParaRPr>
          </a:p>
        </p:txBody>
      </p:sp>
      <p:pic>
        <p:nvPicPr>
          <p:cNvPr id="101" name="图片 100"/>
          <p:cNvPicPr/>
          <p:nvPr/>
        </p:nvPicPr>
        <p:blipFill>
          <a:blip r:embed="rId1"/>
          <a:stretch>
            <a:fillRect/>
          </a:stretch>
        </p:blipFill>
        <p:spPr>
          <a:xfrm>
            <a:off x="6678930" y="1490028"/>
            <a:ext cx="4972050" cy="1914525"/>
          </a:xfrm>
          <a:prstGeom prst="rect">
            <a:avLst/>
          </a:prstGeom>
          <a:noFill/>
          <a:ln w="9525">
            <a:noFill/>
          </a:ln>
        </p:spPr>
      </p:pic>
      <p:pic>
        <p:nvPicPr>
          <p:cNvPr id="2" name="图片 1"/>
          <p:cNvPicPr>
            <a:picLocks noChangeAspect="1"/>
          </p:cNvPicPr>
          <p:nvPr/>
        </p:nvPicPr>
        <p:blipFill>
          <a:blip r:embed="rId2"/>
          <a:stretch>
            <a:fillRect/>
          </a:stretch>
        </p:blipFill>
        <p:spPr>
          <a:xfrm>
            <a:off x="387350" y="4152265"/>
            <a:ext cx="11410950" cy="2352675"/>
          </a:xfrm>
          <a:prstGeom prst="rect">
            <a:avLst/>
          </a:prstGeom>
        </p:spPr>
      </p:pic>
      <p:sp>
        <p:nvSpPr>
          <p:cNvPr id="8" name="文本框 7"/>
          <p:cNvSpPr txBox="1"/>
          <p:nvPr/>
        </p:nvSpPr>
        <p:spPr>
          <a:xfrm>
            <a:off x="855980" y="2239645"/>
            <a:ext cx="4836160" cy="922020"/>
          </a:xfrm>
          <a:prstGeom prst="rect">
            <a:avLst/>
          </a:prstGeom>
          <a:noFill/>
        </p:spPr>
        <p:txBody>
          <a:bodyPr wrap="square" rtlCol="0">
            <a:spAutoFit/>
          </a:bodyPr>
          <a:p>
            <a:r>
              <a:rPr lang="zh-CN" altLang="en-US"/>
              <a:t>为了从三种空调，空调A、空调B、空调C，中选购最合适的空调，我们采用 AHP 法对我们的需求进行分析与评估，最终完成决策。</a:t>
            </a:r>
            <a:endParaRPr lang="zh-CN" altLang="en-US"/>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r>
              <a:rPr lang="zh-CN" altLang="en-US" sz="3200">
                <a:latin typeface="宋体" panose="02010600030101010101" pitchFamily="2" charset="-122"/>
                <a:ea typeface="宋体" panose="02010600030101010101" pitchFamily="2" charset="-122"/>
              </a:rPr>
              <a:t>例</a:t>
            </a:r>
            <a:r>
              <a:rPr lang="en-US" altLang="zh-CN" sz="3200">
                <a:latin typeface="宋体" panose="02010600030101010101" pitchFamily="2" charset="-122"/>
                <a:ea typeface="宋体" panose="02010600030101010101" pitchFamily="2" charset="-122"/>
              </a:rPr>
              <a:t>1</a:t>
            </a:r>
            <a:endParaRPr lang="en-US" altLang="zh-CN" sz="3200">
              <a:latin typeface="宋体" panose="02010600030101010101" pitchFamily="2" charset="-122"/>
              <a:ea typeface="宋体" panose="02010600030101010101" pitchFamily="2" charset="-122"/>
            </a:endParaRPr>
          </a:p>
        </p:txBody>
      </p:sp>
      <p:grpSp>
        <p:nvGrpSpPr>
          <p:cNvPr id="4" name="object 2"/>
          <p:cNvGrpSpPr/>
          <p:nvPr/>
        </p:nvGrpSpPr>
        <p:grpSpPr>
          <a:xfrm>
            <a:off x="194818" y="1062481"/>
            <a:ext cx="7958455" cy="114300"/>
            <a:chOff x="574548" y="1048511"/>
            <a:chExt cx="7958455" cy="114300"/>
          </a:xfrm>
        </p:grpSpPr>
        <p:sp>
          <p:nvSpPr>
            <p:cNvPr id="5" name="object 3"/>
            <p:cNvSpPr/>
            <p:nvPr/>
          </p:nvSpPr>
          <p:spPr>
            <a:xfrm>
              <a:off x="574548" y="1053083"/>
              <a:ext cx="4655820" cy="109855"/>
            </a:xfrm>
            <a:custGeom>
              <a:avLst/>
              <a:gdLst/>
              <a:ahLst/>
              <a:cxnLst/>
              <a:rect l="l" t="t" r="r" b="b"/>
              <a:pathLst>
                <a:path w="4655820" h="109855">
                  <a:moveTo>
                    <a:pt x="4655566" y="0"/>
                  </a:moveTo>
                  <a:lnTo>
                    <a:pt x="0" y="0"/>
                  </a:lnTo>
                  <a:lnTo>
                    <a:pt x="0" y="109727"/>
                  </a:lnTo>
                  <a:lnTo>
                    <a:pt x="4655566" y="109727"/>
                  </a:lnTo>
                  <a:lnTo>
                    <a:pt x="4655566" y="0"/>
                  </a:lnTo>
                  <a:close/>
                </a:path>
              </a:pathLst>
            </a:custGeom>
            <a:solidFill>
              <a:srgbClr val="CC0000"/>
            </a:solidFill>
          </p:spPr>
          <p:txBody>
            <a:bodyPr wrap="square" lIns="0" tIns="0" rIns="0" bIns="0" rtlCol="0"/>
            <a:lstStyle/>
            <a:p/>
          </p:txBody>
        </p:sp>
        <p:sp>
          <p:nvSpPr>
            <p:cNvPr id="6" name="object 4"/>
            <p:cNvSpPr/>
            <p:nvPr/>
          </p:nvSpPr>
          <p:spPr>
            <a:xfrm>
              <a:off x="574548" y="1053083"/>
              <a:ext cx="7958455" cy="0"/>
            </a:xfrm>
            <a:custGeom>
              <a:avLst/>
              <a:gdLst/>
              <a:ahLst/>
              <a:cxnLst/>
              <a:rect l="l" t="t" r="r" b="b"/>
              <a:pathLst>
                <a:path w="7958455">
                  <a:moveTo>
                    <a:pt x="0" y="0"/>
                  </a:moveTo>
                  <a:lnTo>
                    <a:pt x="7958328" y="0"/>
                  </a:lnTo>
                </a:path>
              </a:pathLst>
            </a:custGeom>
            <a:ln w="9144">
              <a:solidFill>
                <a:srgbClr val="CC0000"/>
              </a:solidFill>
            </a:ln>
          </p:spPr>
          <p:txBody>
            <a:bodyPr wrap="square" lIns="0" tIns="0" rIns="0" bIns="0" rtlCol="0"/>
            <a:lstStyle/>
            <a:p/>
          </p:txBody>
        </p:sp>
      </p:grpSp>
      <p:sp>
        <p:nvSpPr>
          <p:cNvPr id="7" name="object 5"/>
          <p:cNvSpPr txBox="1"/>
          <p:nvPr/>
        </p:nvSpPr>
        <p:spPr>
          <a:xfrm>
            <a:off x="437515" y="429895"/>
            <a:ext cx="4272915" cy="505460"/>
          </a:xfrm>
          <a:prstGeom prst="rect">
            <a:avLst/>
          </a:prstGeom>
        </p:spPr>
        <p:txBody>
          <a:bodyPr vert="horz" wrap="square" lIns="0" tIns="13335" rIns="0" bIns="0" rtlCol="0">
            <a:spAutoFit/>
          </a:bodyPr>
          <a:lstStyle/>
          <a:p>
            <a:pPr marL="12700">
              <a:lnSpc>
                <a:spcPct val="100000"/>
              </a:lnSpc>
              <a:spcBef>
                <a:spcPts val="105"/>
              </a:spcBef>
            </a:pPr>
            <a:r>
              <a:rPr lang="en-US" altLang="zh-CN" sz="3200" b="1" spc="790" dirty="0">
                <a:solidFill>
                  <a:srgbClr val="CC0000"/>
                </a:solidFill>
                <a:latin typeface="宋体" panose="02010600030101010101" pitchFamily="2" charset="-122"/>
                <a:ea typeface="宋体" panose="02010600030101010101" pitchFamily="2" charset="-122"/>
                <a:cs typeface="黑体" panose="02010609060101010101" charset="-122"/>
              </a:rPr>
              <a:t>4.1 </a:t>
            </a:r>
            <a:r>
              <a:rPr lang="zh-CN" altLang="en-US" sz="3200" b="1" spc="790" dirty="0">
                <a:solidFill>
                  <a:srgbClr val="CC0000"/>
                </a:solidFill>
                <a:latin typeface="宋体" panose="02010600030101010101" pitchFamily="2" charset="-122"/>
                <a:ea typeface="宋体" panose="02010600030101010101" pitchFamily="2" charset="-122"/>
                <a:cs typeface="黑体" panose="02010609060101010101" charset="-122"/>
              </a:rPr>
              <a:t>层次分析法</a:t>
            </a:r>
            <a:endParaRPr lang="zh-CN" altLang="en-US" sz="3200" b="1" spc="790" dirty="0">
              <a:solidFill>
                <a:srgbClr val="CC0000"/>
              </a:solidFill>
              <a:latin typeface="宋体" panose="02010600030101010101" pitchFamily="2" charset="-122"/>
              <a:ea typeface="宋体" panose="02010600030101010101" pitchFamily="2" charset="-122"/>
              <a:cs typeface="黑体" panose="02010609060101010101" charset="-122"/>
            </a:endParaRPr>
          </a:p>
        </p:txBody>
      </p:sp>
      <p:pic>
        <p:nvPicPr>
          <p:cNvPr id="2" name="图片 1"/>
          <p:cNvPicPr>
            <a:picLocks noChangeAspect="1"/>
          </p:cNvPicPr>
          <p:nvPr/>
        </p:nvPicPr>
        <p:blipFill>
          <a:blip r:embed="rId1"/>
          <a:stretch>
            <a:fillRect/>
          </a:stretch>
        </p:blipFill>
        <p:spPr>
          <a:xfrm>
            <a:off x="0" y="2357755"/>
            <a:ext cx="6082665" cy="965200"/>
          </a:xfrm>
          <a:prstGeom prst="rect">
            <a:avLst/>
          </a:prstGeom>
        </p:spPr>
      </p:pic>
      <p:pic>
        <p:nvPicPr>
          <p:cNvPr id="8" name="图片 7"/>
          <p:cNvPicPr>
            <a:picLocks noChangeAspect="1"/>
          </p:cNvPicPr>
          <p:nvPr/>
        </p:nvPicPr>
        <p:blipFill>
          <a:blip r:embed="rId2"/>
          <a:stretch>
            <a:fillRect/>
          </a:stretch>
        </p:blipFill>
        <p:spPr>
          <a:xfrm>
            <a:off x="6082665" y="2367280"/>
            <a:ext cx="5927090" cy="955675"/>
          </a:xfrm>
          <a:prstGeom prst="rect">
            <a:avLst/>
          </a:prstGeom>
        </p:spPr>
      </p:pic>
      <p:pic>
        <p:nvPicPr>
          <p:cNvPr id="9" name="图片 8"/>
          <p:cNvPicPr>
            <a:picLocks noChangeAspect="1"/>
          </p:cNvPicPr>
          <p:nvPr/>
        </p:nvPicPr>
        <p:blipFill>
          <a:blip r:embed="rId3"/>
          <a:stretch>
            <a:fillRect/>
          </a:stretch>
        </p:blipFill>
        <p:spPr>
          <a:xfrm>
            <a:off x="0" y="3404870"/>
            <a:ext cx="6082665" cy="974090"/>
          </a:xfrm>
          <a:prstGeom prst="rect">
            <a:avLst/>
          </a:prstGeom>
        </p:spPr>
      </p:pic>
      <p:pic>
        <p:nvPicPr>
          <p:cNvPr id="10" name="图片 9"/>
          <p:cNvPicPr>
            <a:picLocks noChangeAspect="1"/>
          </p:cNvPicPr>
          <p:nvPr/>
        </p:nvPicPr>
        <p:blipFill>
          <a:blip r:embed="rId4"/>
          <a:stretch>
            <a:fillRect/>
          </a:stretch>
        </p:blipFill>
        <p:spPr>
          <a:xfrm>
            <a:off x="6082665" y="3377565"/>
            <a:ext cx="5927090" cy="960120"/>
          </a:xfrm>
          <a:prstGeom prst="rect">
            <a:avLst/>
          </a:prstGeom>
        </p:spPr>
      </p:pic>
      <p:sp>
        <p:nvSpPr>
          <p:cNvPr id="11" name="文本框 10"/>
          <p:cNvSpPr txBox="1"/>
          <p:nvPr/>
        </p:nvSpPr>
        <p:spPr>
          <a:xfrm>
            <a:off x="1024255" y="4963160"/>
            <a:ext cx="10911205" cy="368300"/>
          </a:xfrm>
          <a:prstGeom prst="rect">
            <a:avLst/>
          </a:prstGeom>
          <a:noFill/>
        </p:spPr>
        <p:txBody>
          <a:bodyPr wrap="square" rtlCol="0">
            <a:spAutoFit/>
          </a:bodyPr>
          <a:p>
            <a:r>
              <a:rPr lang="zh-CN" altLang="en-US"/>
              <a:t>经过检验，准则层和方案层的矩阵都通过了</a:t>
            </a:r>
            <a:r>
              <a:rPr lang="en-US" altLang="zh-CN"/>
              <a:t>CR</a:t>
            </a:r>
            <a:r>
              <a:rPr lang="zh-CN" altLang="en-US"/>
              <a:t>检验，模型初步成功，可以进行后续权重分配操作</a:t>
            </a:r>
            <a:endParaRPr lang="zh-CN" altLang="en-US"/>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r>
              <a:rPr lang="zh-CN" altLang="en-US" sz="3200">
                <a:latin typeface="宋体" panose="02010600030101010101" pitchFamily="2" charset="-122"/>
                <a:ea typeface="宋体" panose="02010600030101010101" pitchFamily="2" charset="-122"/>
              </a:rPr>
              <a:t>例</a:t>
            </a:r>
            <a:r>
              <a:rPr lang="en-US" altLang="zh-CN" sz="3200">
                <a:latin typeface="宋体" panose="02010600030101010101" pitchFamily="2" charset="-122"/>
                <a:ea typeface="宋体" panose="02010600030101010101" pitchFamily="2" charset="-122"/>
              </a:rPr>
              <a:t>1</a:t>
            </a:r>
            <a:endParaRPr lang="en-US" altLang="zh-CN" sz="3200">
              <a:latin typeface="宋体" panose="02010600030101010101" pitchFamily="2" charset="-122"/>
              <a:ea typeface="宋体" panose="02010600030101010101" pitchFamily="2" charset="-122"/>
            </a:endParaRPr>
          </a:p>
        </p:txBody>
      </p:sp>
      <p:grpSp>
        <p:nvGrpSpPr>
          <p:cNvPr id="4" name="object 2"/>
          <p:cNvGrpSpPr/>
          <p:nvPr/>
        </p:nvGrpSpPr>
        <p:grpSpPr>
          <a:xfrm>
            <a:off x="194818" y="1062481"/>
            <a:ext cx="7958455" cy="114300"/>
            <a:chOff x="574548" y="1048511"/>
            <a:chExt cx="7958455" cy="114300"/>
          </a:xfrm>
        </p:grpSpPr>
        <p:sp>
          <p:nvSpPr>
            <p:cNvPr id="5" name="object 3"/>
            <p:cNvSpPr/>
            <p:nvPr/>
          </p:nvSpPr>
          <p:spPr>
            <a:xfrm>
              <a:off x="574548" y="1053083"/>
              <a:ext cx="4655820" cy="109855"/>
            </a:xfrm>
            <a:custGeom>
              <a:avLst/>
              <a:gdLst/>
              <a:ahLst/>
              <a:cxnLst/>
              <a:rect l="l" t="t" r="r" b="b"/>
              <a:pathLst>
                <a:path w="4655820" h="109855">
                  <a:moveTo>
                    <a:pt x="4655566" y="0"/>
                  </a:moveTo>
                  <a:lnTo>
                    <a:pt x="0" y="0"/>
                  </a:lnTo>
                  <a:lnTo>
                    <a:pt x="0" y="109727"/>
                  </a:lnTo>
                  <a:lnTo>
                    <a:pt x="4655566" y="109727"/>
                  </a:lnTo>
                  <a:lnTo>
                    <a:pt x="4655566" y="0"/>
                  </a:lnTo>
                  <a:close/>
                </a:path>
              </a:pathLst>
            </a:custGeom>
            <a:solidFill>
              <a:srgbClr val="CC0000"/>
            </a:solidFill>
          </p:spPr>
          <p:txBody>
            <a:bodyPr wrap="square" lIns="0" tIns="0" rIns="0" bIns="0" rtlCol="0"/>
            <a:lstStyle/>
            <a:p/>
          </p:txBody>
        </p:sp>
        <p:sp>
          <p:nvSpPr>
            <p:cNvPr id="6" name="object 4"/>
            <p:cNvSpPr/>
            <p:nvPr/>
          </p:nvSpPr>
          <p:spPr>
            <a:xfrm>
              <a:off x="574548" y="1053083"/>
              <a:ext cx="7958455" cy="0"/>
            </a:xfrm>
            <a:custGeom>
              <a:avLst/>
              <a:gdLst/>
              <a:ahLst/>
              <a:cxnLst/>
              <a:rect l="l" t="t" r="r" b="b"/>
              <a:pathLst>
                <a:path w="7958455">
                  <a:moveTo>
                    <a:pt x="0" y="0"/>
                  </a:moveTo>
                  <a:lnTo>
                    <a:pt x="7958328" y="0"/>
                  </a:lnTo>
                </a:path>
              </a:pathLst>
            </a:custGeom>
            <a:ln w="9144">
              <a:solidFill>
                <a:srgbClr val="CC0000"/>
              </a:solidFill>
            </a:ln>
          </p:spPr>
          <p:txBody>
            <a:bodyPr wrap="square" lIns="0" tIns="0" rIns="0" bIns="0" rtlCol="0"/>
            <a:lstStyle/>
            <a:p/>
          </p:txBody>
        </p:sp>
      </p:grpSp>
      <p:sp>
        <p:nvSpPr>
          <p:cNvPr id="7" name="object 5"/>
          <p:cNvSpPr txBox="1"/>
          <p:nvPr/>
        </p:nvSpPr>
        <p:spPr>
          <a:xfrm>
            <a:off x="437515" y="429895"/>
            <a:ext cx="4272915" cy="505460"/>
          </a:xfrm>
          <a:prstGeom prst="rect">
            <a:avLst/>
          </a:prstGeom>
        </p:spPr>
        <p:txBody>
          <a:bodyPr vert="horz" wrap="square" lIns="0" tIns="13335" rIns="0" bIns="0" rtlCol="0">
            <a:spAutoFit/>
          </a:bodyPr>
          <a:lstStyle/>
          <a:p>
            <a:pPr marL="12700">
              <a:lnSpc>
                <a:spcPct val="100000"/>
              </a:lnSpc>
              <a:spcBef>
                <a:spcPts val="105"/>
              </a:spcBef>
            </a:pPr>
            <a:r>
              <a:rPr lang="en-US" altLang="zh-CN" sz="3200" b="1" spc="790" dirty="0">
                <a:solidFill>
                  <a:srgbClr val="CC0000"/>
                </a:solidFill>
                <a:latin typeface="宋体" panose="02010600030101010101" pitchFamily="2" charset="-122"/>
                <a:ea typeface="宋体" panose="02010600030101010101" pitchFamily="2" charset="-122"/>
                <a:cs typeface="黑体" panose="02010609060101010101" charset="-122"/>
              </a:rPr>
              <a:t>4.1 </a:t>
            </a:r>
            <a:r>
              <a:rPr lang="zh-CN" altLang="en-US" sz="3200" b="1" spc="790" dirty="0">
                <a:solidFill>
                  <a:srgbClr val="CC0000"/>
                </a:solidFill>
                <a:latin typeface="宋体" panose="02010600030101010101" pitchFamily="2" charset="-122"/>
                <a:ea typeface="宋体" panose="02010600030101010101" pitchFamily="2" charset="-122"/>
                <a:cs typeface="黑体" panose="02010609060101010101" charset="-122"/>
              </a:rPr>
              <a:t>层次分析法</a:t>
            </a:r>
            <a:endParaRPr lang="zh-CN" altLang="en-US" sz="3200" b="1" spc="790" dirty="0">
              <a:solidFill>
                <a:srgbClr val="CC0000"/>
              </a:solidFill>
              <a:latin typeface="宋体" panose="02010600030101010101" pitchFamily="2" charset="-122"/>
              <a:ea typeface="宋体" panose="02010600030101010101" pitchFamily="2" charset="-122"/>
              <a:cs typeface="黑体" panose="02010609060101010101" charset="-122"/>
            </a:endParaRPr>
          </a:p>
        </p:txBody>
      </p:sp>
      <p:pic>
        <p:nvPicPr>
          <p:cNvPr id="2" name="图片 1"/>
          <p:cNvPicPr>
            <a:picLocks noChangeAspect="1"/>
          </p:cNvPicPr>
          <p:nvPr/>
        </p:nvPicPr>
        <p:blipFill>
          <a:blip r:embed="rId1"/>
          <a:stretch>
            <a:fillRect/>
          </a:stretch>
        </p:blipFill>
        <p:spPr>
          <a:xfrm>
            <a:off x="594995" y="2290445"/>
            <a:ext cx="11001375" cy="2276475"/>
          </a:xfrm>
          <a:prstGeom prst="rect">
            <a:avLst/>
          </a:prstGeom>
        </p:spPr>
      </p:pic>
      <p:sp>
        <p:nvSpPr>
          <p:cNvPr id="8" name="文本框 7"/>
          <p:cNvSpPr txBox="1"/>
          <p:nvPr/>
        </p:nvSpPr>
        <p:spPr>
          <a:xfrm>
            <a:off x="604520" y="5131435"/>
            <a:ext cx="10982325" cy="922020"/>
          </a:xfrm>
          <a:prstGeom prst="rect">
            <a:avLst/>
          </a:prstGeom>
          <a:noFill/>
        </p:spPr>
        <p:txBody>
          <a:bodyPr wrap="square" rtlCol="0" anchor="t">
            <a:spAutoFit/>
          </a:bodyPr>
          <a:p>
            <a:r>
              <a:rPr lang="zh-CN" altLang="en-US"/>
              <a:t>以上表格关于四大评价指标对各空调的权重（第二行）来自于目标层与准则层判断矩阵的层次单排序结果权重。空调 ABC 对于四大评价指标的分别权重来自于准则层到方案层的判断矩阵层次单排序结果权重。表格中的最终得分计算方法是：用各评价指标的权重，乘上某空调各个指标对应的权重求和。</a:t>
            </a:r>
            <a:endParaRPr lang="zh-CN" altLang="en-US"/>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r>
              <a:rPr lang="zh-CN" altLang="en-US" sz="3200">
                <a:latin typeface="宋体" panose="02010600030101010101" pitchFamily="2" charset="-122"/>
                <a:ea typeface="宋体" panose="02010600030101010101" pitchFamily="2" charset="-122"/>
              </a:rPr>
              <a:t>层次分析法的</a:t>
            </a:r>
            <a:r>
              <a:rPr lang="en-US" altLang="zh-CN" sz="3200">
                <a:latin typeface="宋体" panose="02010600030101010101" pitchFamily="2" charset="-122"/>
                <a:ea typeface="宋体" panose="02010600030101010101" pitchFamily="2" charset="-122"/>
              </a:rPr>
              <a:t>python</a:t>
            </a:r>
            <a:r>
              <a:rPr lang="zh-CN" altLang="en-US" sz="3200">
                <a:latin typeface="宋体" panose="02010600030101010101" pitchFamily="2" charset="-122"/>
                <a:ea typeface="宋体" panose="02010600030101010101" pitchFamily="2" charset="-122"/>
              </a:rPr>
              <a:t>实现</a:t>
            </a:r>
            <a:endParaRPr lang="zh-CN" altLang="en-US" sz="3200">
              <a:latin typeface="宋体" panose="02010600030101010101" pitchFamily="2" charset="-122"/>
              <a:ea typeface="宋体" panose="02010600030101010101" pitchFamily="2" charset="-122"/>
            </a:endParaRPr>
          </a:p>
        </p:txBody>
      </p:sp>
      <p:grpSp>
        <p:nvGrpSpPr>
          <p:cNvPr id="4" name="object 2"/>
          <p:cNvGrpSpPr/>
          <p:nvPr/>
        </p:nvGrpSpPr>
        <p:grpSpPr>
          <a:xfrm>
            <a:off x="194818" y="1062481"/>
            <a:ext cx="7958455" cy="114300"/>
            <a:chOff x="574548" y="1048511"/>
            <a:chExt cx="7958455" cy="114300"/>
          </a:xfrm>
        </p:grpSpPr>
        <p:sp>
          <p:nvSpPr>
            <p:cNvPr id="5" name="object 3"/>
            <p:cNvSpPr/>
            <p:nvPr/>
          </p:nvSpPr>
          <p:spPr>
            <a:xfrm>
              <a:off x="574548" y="1053083"/>
              <a:ext cx="4655820" cy="109855"/>
            </a:xfrm>
            <a:custGeom>
              <a:avLst/>
              <a:gdLst/>
              <a:ahLst/>
              <a:cxnLst/>
              <a:rect l="l" t="t" r="r" b="b"/>
              <a:pathLst>
                <a:path w="4655820" h="109855">
                  <a:moveTo>
                    <a:pt x="4655566" y="0"/>
                  </a:moveTo>
                  <a:lnTo>
                    <a:pt x="0" y="0"/>
                  </a:lnTo>
                  <a:lnTo>
                    <a:pt x="0" y="109727"/>
                  </a:lnTo>
                  <a:lnTo>
                    <a:pt x="4655566" y="109727"/>
                  </a:lnTo>
                  <a:lnTo>
                    <a:pt x="4655566" y="0"/>
                  </a:lnTo>
                  <a:close/>
                </a:path>
              </a:pathLst>
            </a:custGeom>
            <a:solidFill>
              <a:srgbClr val="CC0000"/>
            </a:solidFill>
          </p:spPr>
          <p:txBody>
            <a:bodyPr wrap="square" lIns="0" tIns="0" rIns="0" bIns="0" rtlCol="0"/>
            <a:lstStyle/>
            <a:p/>
          </p:txBody>
        </p:sp>
        <p:sp>
          <p:nvSpPr>
            <p:cNvPr id="6" name="object 4"/>
            <p:cNvSpPr/>
            <p:nvPr/>
          </p:nvSpPr>
          <p:spPr>
            <a:xfrm>
              <a:off x="574548" y="1053083"/>
              <a:ext cx="7958455" cy="0"/>
            </a:xfrm>
            <a:custGeom>
              <a:avLst/>
              <a:gdLst/>
              <a:ahLst/>
              <a:cxnLst/>
              <a:rect l="l" t="t" r="r" b="b"/>
              <a:pathLst>
                <a:path w="7958455">
                  <a:moveTo>
                    <a:pt x="0" y="0"/>
                  </a:moveTo>
                  <a:lnTo>
                    <a:pt x="7958328" y="0"/>
                  </a:lnTo>
                </a:path>
              </a:pathLst>
            </a:custGeom>
            <a:ln w="9144">
              <a:solidFill>
                <a:srgbClr val="CC0000"/>
              </a:solidFill>
            </a:ln>
          </p:spPr>
          <p:txBody>
            <a:bodyPr wrap="square" lIns="0" tIns="0" rIns="0" bIns="0" rtlCol="0"/>
            <a:lstStyle/>
            <a:p/>
          </p:txBody>
        </p:sp>
      </p:grpSp>
      <p:sp>
        <p:nvSpPr>
          <p:cNvPr id="7" name="object 5"/>
          <p:cNvSpPr txBox="1"/>
          <p:nvPr/>
        </p:nvSpPr>
        <p:spPr>
          <a:xfrm>
            <a:off x="437515" y="429895"/>
            <a:ext cx="4272915" cy="505460"/>
          </a:xfrm>
          <a:prstGeom prst="rect">
            <a:avLst/>
          </a:prstGeom>
        </p:spPr>
        <p:txBody>
          <a:bodyPr vert="horz" wrap="square" lIns="0" tIns="13335" rIns="0" bIns="0" rtlCol="0">
            <a:spAutoFit/>
          </a:bodyPr>
          <a:lstStyle/>
          <a:p>
            <a:pPr marL="12700">
              <a:lnSpc>
                <a:spcPct val="100000"/>
              </a:lnSpc>
              <a:spcBef>
                <a:spcPts val="105"/>
              </a:spcBef>
            </a:pPr>
            <a:r>
              <a:rPr lang="en-US" altLang="zh-CN" sz="3200" b="1" spc="790" dirty="0">
                <a:solidFill>
                  <a:srgbClr val="CC0000"/>
                </a:solidFill>
                <a:latin typeface="宋体" panose="02010600030101010101" pitchFamily="2" charset="-122"/>
                <a:ea typeface="宋体" panose="02010600030101010101" pitchFamily="2" charset="-122"/>
                <a:cs typeface="黑体" panose="02010609060101010101" charset="-122"/>
              </a:rPr>
              <a:t>4.1 </a:t>
            </a:r>
            <a:r>
              <a:rPr lang="zh-CN" altLang="en-US" sz="3200" b="1" spc="790" dirty="0">
                <a:solidFill>
                  <a:srgbClr val="CC0000"/>
                </a:solidFill>
                <a:latin typeface="宋体" panose="02010600030101010101" pitchFamily="2" charset="-122"/>
                <a:ea typeface="宋体" panose="02010600030101010101" pitchFamily="2" charset="-122"/>
                <a:cs typeface="黑体" panose="02010609060101010101" charset="-122"/>
              </a:rPr>
              <a:t>层次分析法</a:t>
            </a:r>
            <a:endParaRPr lang="zh-CN" altLang="en-US" sz="3200" b="1" spc="790" dirty="0">
              <a:solidFill>
                <a:srgbClr val="CC0000"/>
              </a:solidFill>
              <a:latin typeface="宋体" panose="02010600030101010101" pitchFamily="2" charset="-122"/>
              <a:ea typeface="宋体" panose="02010600030101010101" pitchFamily="2" charset="-122"/>
              <a:cs typeface="黑体" panose="02010609060101010101" charset="-122"/>
            </a:endParaRPr>
          </a:p>
        </p:txBody>
      </p:sp>
      <p:pic>
        <p:nvPicPr>
          <p:cNvPr id="2" name="图片 1"/>
          <p:cNvPicPr>
            <a:picLocks noChangeAspect="1"/>
          </p:cNvPicPr>
          <p:nvPr/>
        </p:nvPicPr>
        <p:blipFill>
          <a:blip r:embed="rId1"/>
          <a:stretch>
            <a:fillRect/>
          </a:stretch>
        </p:blipFill>
        <p:spPr>
          <a:xfrm>
            <a:off x="608330" y="2197100"/>
            <a:ext cx="6258560" cy="4657090"/>
          </a:xfrm>
          <a:prstGeom prst="rect">
            <a:avLst/>
          </a:prstGeom>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r>
              <a:rPr lang="zh-CN" altLang="en-US" sz="3200">
                <a:latin typeface="宋体" panose="02010600030101010101" pitchFamily="2" charset="-122"/>
                <a:ea typeface="宋体" panose="02010600030101010101" pitchFamily="2" charset="-122"/>
              </a:rPr>
              <a:t>熵权法</a:t>
            </a:r>
            <a:endParaRPr lang="zh-CN" altLang="en-US" sz="3200">
              <a:latin typeface="宋体" panose="02010600030101010101" pitchFamily="2" charset="-122"/>
              <a:ea typeface="宋体" panose="02010600030101010101" pitchFamily="2" charset="-122"/>
            </a:endParaRPr>
          </a:p>
        </p:txBody>
      </p:sp>
      <p:grpSp>
        <p:nvGrpSpPr>
          <p:cNvPr id="4" name="object 2"/>
          <p:cNvGrpSpPr/>
          <p:nvPr/>
        </p:nvGrpSpPr>
        <p:grpSpPr>
          <a:xfrm>
            <a:off x="194818" y="1062481"/>
            <a:ext cx="7958455" cy="114300"/>
            <a:chOff x="574548" y="1048511"/>
            <a:chExt cx="7958455" cy="114300"/>
          </a:xfrm>
        </p:grpSpPr>
        <p:sp>
          <p:nvSpPr>
            <p:cNvPr id="5" name="object 3"/>
            <p:cNvSpPr/>
            <p:nvPr/>
          </p:nvSpPr>
          <p:spPr>
            <a:xfrm>
              <a:off x="574548" y="1053083"/>
              <a:ext cx="4655820" cy="109855"/>
            </a:xfrm>
            <a:custGeom>
              <a:avLst/>
              <a:gdLst/>
              <a:ahLst/>
              <a:cxnLst/>
              <a:rect l="l" t="t" r="r" b="b"/>
              <a:pathLst>
                <a:path w="4655820" h="109855">
                  <a:moveTo>
                    <a:pt x="4655566" y="0"/>
                  </a:moveTo>
                  <a:lnTo>
                    <a:pt x="0" y="0"/>
                  </a:lnTo>
                  <a:lnTo>
                    <a:pt x="0" y="109727"/>
                  </a:lnTo>
                  <a:lnTo>
                    <a:pt x="4655566" y="109727"/>
                  </a:lnTo>
                  <a:lnTo>
                    <a:pt x="4655566" y="0"/>
                  </a:lnTo>
                  <a:close/>
                </a:path>
              </a:pathLst>
            </a:custGeom>
            <a:solidFill>
              <a:srgbClr val="CC0000"/>
            </a:solidFill>
          </p:spPr>
          <p:txBody>
            <a:bodyPr wrap="square" lIns="0" tIns="0" rIns="0" bIns="0" rtlCol="0"/>
            <a:lstStyle/>
            <a:p/>
          </p:txBody>
        </p:sp>
        <p:sp>
          <p:nvSpPr>
            <p:cNvPr id="6" name="object 4"/>
            <p:cNvSpPr/>
            <p:nvPr/>
          </p:nvSpPr>
          <p:spPr>
            <a:xfrm>
              <a:off x="574548" y="1053083"/>
              <a:ext cx="7958455" cy="0"/>
            </a:xfrm>
            <a:custGeom>
              <a:avLst/>
              <a:gdLst/>
              <a:ahLst/>
              <a:cxnLst/>
              <a:rect l="l" t="t" r="r" b="b"/>
              <a:pathLst>
                <a:path w="7958455">
                  <a:moveTo>
                    <a:pt x="0" y="0"/>
                  </a:moveTo>
                  <a:lnTo>
                    <a:pt x="7958328" y="0"/>
                  </a:lnTo>
                </a:path>
              </a:pathLst>
            </a:custGeom>
            <a:ln w="9144">
              <a:solidFill>
                <a:srgbClr val="CC0000"/>
              </a:solidFill>
            </a:ln>
          </p:spPr>
          <p:txBody>
            <a:bodyPr wrap="square" lIns="0" tIns="0" rIns="0" bIns="0" rtlCol="0"/>
            <a:lstStyle/>
            <a:p/>
          </p:txBody>
        </p:sp>
      </p:grpSp>
      <p:sp>
        <p:nvSpPr>
          <p:cNvPr id="7" name="object 5"/>
          <p:cNvSpPr txBox="1"/>
          <p:nvPr/>
        </p:nvSpPr>
        <p:spPr>
          <a:xfrm>
            <a:off x="437515" y="429895"/>
            <a:ext cx="4682490" cy="505460"/>
          </a:xfrm>
          <a:prstGeom prst="rect">
            <a:avLst/>
          </a:prstGeom>
        </p:spPr>
        <p:txBody>
          <a:bodyPr vert="horz" wrap="square" lIns="0" tIns="13335" rIns="0" bIns="0" rtlCol="0">
            <a:spAutoFit/>
          </a:bodyPr>
          <a:lstStyle/>
          <a:p>
            <a:pPr marL="12700">
              <a:lnSpc>
                <a:spcPct val="100000"/>
              </a:lnSpc>
              <a:spcBef>
                <a:spcPts val="105"/>
              </a:spcBef>
            </a:pPr>
            <a:r>
              <a:rPr lang="en-US" altLang="zh-CN" sz="3200" b="1" spc="790" dirty="0">
                <a:solidFill>
                  <a:srgbClr val="CC0000"/>
                </a:solidFill>
                <a:latin typeface="宋体" panose="02010600030101010101" pitchFamily="2" charset="-122"/>
                <a:ea typeface="宋体" panose="02010600030101010101" pitchFamily="2" charset="-122"/>
                <a:cs typeface="黑体" panose="02010609060101010101" charset="-122"/>
              </a:rPr>
              <a:t>4.2 TOPSIS</a:t>
            </a:r>
            <a:r>
              <a:rPr lang="zh-CN" altLang="en-US" sz="3200" b="1" spc="790" dirty="0">
                <a:solidFill>
                  <a:srgbClr val="CC0000"/>
                </a:solidFill>
                <a:latin typeface="宋体" panose="02010600030101010101" pitchFamily="2" charset="-122"/>
                <a:ea typeface="宋体" panose="02010600030101010101" pitchFamily="2" charset="-122"/>
                <a:cs typeface="黑体" panose="02010609060101010101" charset="-122"/>
              </a:rPr>
              <a:t>分析法</a:t>
            </a:r>
            <a:endParaRPr lang="zh-CN" altLang="en-US" sz="3200" b="1" spc="790" dirty="0">
              <a:solidFill>
                <a:srgbClr val="CC0000"/>
              </a:solidFill>
              <a:latin typeface="宋体" panose="02010600030101010101" pitchFamily="2" charset="-122"/>
              <a:ea typeface="宋体" panose="02010600030101010101" pitchFamily="2" charset="-122"/>
              <a:cs typeface="黑体" panose="02010609060101010101" charset="-122"/>
            </a:endParaRPr>
          </a:p>
        </p:txBody>
      </p:sp>
      <p:grpSp>
        <p:nvGrpSpPr>
          <p:cNvPr id="51" name="组合 50"/>
          <p:cNvGrpSpPr/>
          <p:nvPr>
            <p:custDataLst>
              <p:tags r:id="rId1"/>
            </p:custDataLst>
          </p:nvPr>
        </p:nvGrpSpPr>
        <p:grpSpPr>
          <a:xfrm>
            <a:off x="4559254" y="2462494"/>
            <a:ext cx="3546897" cy="538411"/>
            <a:chOff x="3795004" y="1879300"/>
            <a:chExt cx="3546897" cy="538411"/>
          </a:xfrm>
        </p:grpSpPr>
        <p:sp>
          <p:nvSpPr>
            <p:cNvPr id="2" name="文本框 1"/>
            <p:cNvSpPr txBox="1"/>
            <p:nvPr>
              <p:custDataLst>
                <p:tags r:id="rId2"/>
              </p:custDataLst>
            </p:nvPr>
          </p:nvSpPr>
          <p:spPr>
            <a:xfrm>
              <a:off x="4382465" y="1879300"/>
              <a:ext cx="2959436" cy="520118"/>
            </a:xfrm>
            <a:prstGeom prst="rect">
              <a:avLst/>
            </a:prstGeom>
            <a:noFill/>
          </p:spPr>
          <p:txBody>
            <a:bodyPr wrap="square" rtlCol="0" anchor="ctr" anchorCtr="0">
              <a:normAutofit/>
            </a:bodyPr>
            <a:p>
              <a:pPr>
                <a:lnSpc>
                  <a:spcPct val="110000"/>
                </a:lnSpc>
              </a:pPr>
              <a:r>
                <a:rPr lang="zh-CN" altLang="en-US" smtClean="0">
                  <a:solidFill>
                    <a:sysClr val="windowText" lastClr="000000">
                      <a:lumMod val="65000"/>
                      <a:lumOff val="35000"/>
                    </a:sysClr>
                  </a:solidFill>
                </a:rPr>
                <a:t>数据归一化</a:t>
              </a:r>
              <a:endParaRPr lang="zh-CN" altLang="en-US" smtClean="0">
                <a:solidFill>
                  <a:sysClr val="windowText" lastClr="000000">
                    <a:lumMod val="65000"/>
                    <a:lumOff val="35000"/>
                  </a:sysClr>
                </a:solidFill>
              </a:endParaRPr>
            </a:p>
          </p:txBody>
        </p:sp>
        <p:sp>
          <p:nvSpPr>
            <p:cNvPr id="12" name="任意多边形 11"/>
            <p:cNvSpPr/>
            <p:nvPr>
              <p:custDataLst>
                <p:tags r:id="rId3"/>
              </p:custDataLst>
            </p:nvPr>
          </p:nvSpPr>
          <p:spPr>
            <a:xfrm>
              <a:off x="3795004" y="1897593"/>
              <a:ext cx="520118" cy="520118"/>
            </a:xfrm>
            <a:custGeom>
              <a:avLst/>
              <a:gdLst>
                <a:gd name="connsiteX0" fmla="*/ 260058 w 520118"/>
                <a:gd name="connsiteY0" fmla="*/ 54528 h 520118"/>
                <a:gd name="connsiteX1" fmla="*/ 465588 w 520118"/>
                <a:gd name="connsiteY1" fmla="*/ 260058 h 520118"/>
                <a:gd name="connsiteX2" fmla="*/ 260058 w 520118"/>
                <a:gd name="connsiteY2" fmla="*/ 465588 h 520118"/>
                <a:gd name="connsiteX3" fmla="*/ 54528 w 520118"/>
                <a:gd name="connsiteY3" fmla="*/ 260058 h 520118"/>
                <a:gd name="connsiteX4" fmla="*/ 260058 w 520118"/>
                <a:gd name="connsiteY4" fmla="*/ 54528 h 520118"/>
                <a:gd name="connsiteX5" fmla="*/ 260058 w 520118"/>
                <a:gd name="connsiteY5" fmla="*/ 16504 h 520118"/>
                <a:gd name="connsiteX6" fmla="*/ 16503 w 520118"/>
                <a:gd name="connsiteY6" fmla="*/ 260059 h 520118"/>
                <a:gd name="connsiteX7" fmla="*/ 260058 w 520118"/>
                <a:gd name="connsiteY7" fmla="*/ 503614 h 520118"/>
                <a:gd name="connsiteX8" fmla="*/ 503613 w 520118"/>
                <a:gd name="connsiteY8" fmla="*/ 260059 h 520118"/>
                <a:gd name="connsiteX9" fmla="*/ 260058 w 520118"/>
                <a:gd name="connsiteY9" fmla="*/ 16504 h 520118"/>
                <a:gd name="connsiteX10" fmla="*/ 260059 w 520118"/>
                <a:gd name="connsiteY10" fmla="*/ 0 h 520118"/>
                <a:gd name="connsiteX11" fmla="*/ 520118 w 520118"/>
                <a:gd name="connsiteY11" fmla="*/ 260059 h 520118"/>
                <a:gd name="connsiteX12" fmla="*/ 260059 w 520118"/>
                <a:gd name="connsiteY12" fmla="*/ 520118 h 520118"/>
                <a:gd name="connsiteX13" fmla="*/ 0 w 520118"/>
                <a:gd name="connsiteY13" fmla="*/ 260059 h 520118"/>
                <a:gd name="connsiteX14" fmla="*/ 260059 w 520118"/>
                <a:gd name="connsiteY14" fmla="*/ 0 h 520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20118" h="520118">
                  <a:moveTo>
                    <a:pt x="260058" y="54528"/>
                  </a:moveTo>
                  <a:cubicBezTo>
                    <a:pt x="373569" y="54528"/>
                    <a:pt x="465588" y="146547"/>
                    <a:pt x="465588" y="260058"/>
                  </a:cubicBezTo>
                  <a:cubicBezTo>
                    <a:pt x="465588" y="373569"/>
                    <a:pt x="373569" y="465588"/>
                    <a:pt x="260058" y="465588"/>
                  </a:cubicBezTo>
                  <a:cubicBezTo>
                    <a:pt x="146547" y="465588"/>
                    <a:pt x="54528" y="373569"/>
                    <a:pt x="54528" y="260058"/>
                  </a:cubicBezTo>
                  <a:cubicBezTo>
                    <a:pt x="54528" y="146547"/>
                    <a:pt x="146547" y="54528"/>
                    <a:pt x="260058" y="54528"/>
                  </a:cubicBezTo>
                  <a:close/>
                  <a:moveTo>
                    <a:pt x="260058" y="16504"/>
                  </a:moveTo>
                  <a:cubicBezTo>
                    <a:pt x="125546" y="16504"/>
                    <a:pt x="16503" y="125547"/>
                    <a:pt x="16503" y="260059"/>
                  </a:cubicBezTo>
                  <a:cubicBezTo>
                    <a:pt x="16503" y="394571"/>
                    <a:pt x="125546" y="503614"/>
                    <a:pt x="260058" y="503614"/>
                  </a:cubicBezTo>
                  <a:cubicBezTo>
                    <a:pt x="394570" y="503614"/>
                    <a:pt x="503613" y="394571"/>
                    <a:pt x="503613" y="260059"/>
                  </a:cubicBezTo>
                  <a:cubicBezTo>
                    <a:pt x="503613" y="125547"/>
                    <a:pt x="394570" y="16504"/>
                    <a:pt x="260058" y="16504"/>
                  </a:cubicBezTo>
                  <a:close/>
                  <a:moveTo>
                    <a:pt x="260059" y="0"/>
                  </a:moveTo>
                  <a:cubicBezTo>
                    <a:pt x="403686" y="0"/>
                    <a:pt x="520118" y="116432"/>
                    <a:pt x="520118" y="260059"/>
                  </a:cubicBezTo>
                  <a:cubicBezTo>
                    <a:pt x="520118" y="403686"/>
                    <a:pt x="403686" y="520118"/>
                    <a:pt x="260059" y="520118"/>
                  </a:cubicBezTo>
                  <a:cubicBezTo>
                    <a:pt x="116432" y="520118"/>
                    <a:pt x="0" y="403686"/>
                    <a:pt x="0" y="260059"/>
                  </a:cubicBezTo>
                  <a:cubicBezTo>
                    <a:pt x="0" y="116432"/>
                    <a:pt x="116432" y="0"/>
                    <a:pt x="260059" y="0"/>
                  </a:cubicBezTo>
                  <a:close/>
                </a:path>
              </a:pathLst>
            </a:custGeom>
            <a:solidFill>
              <a:srgbClr val="4398FF"/>
            </a:solidFill>
            <a:ln>
              <a:noFill/>
            </a:ln>
          </p:spPr>
          <p:style>
            <a:lnRef idx="2">
              <a:srgbClr val="4398FF">
                <a:shade val="50000"/>
              </a:srgbClr>
            </a:lnRef>
            <a:fillRef idx="1">
              <a:srgbClr val="4398FF"/>
            </a:fillRef>
            <a:effectRef idx="0">
              <a:srgbClr val="4398FF"/>
            </a:effectRef>
            <a:fontRef idx="minor">
              <a:sysClr val="window" lastClr="FFFFFF"/>
            </a:fontRef>
          </p:style>
          <p:txBody>
            <a:bodyPr rtlCol="0" anchor="ctr"/>
            <a:p>
              <a:pPr algn="ctr"/>
              <a:r>
                <a:rPr lang="en-US" altLang="zh-CN">
                  <a:solidFill>
                    <a:srgbClr val="FFFFFF"/>
                  </a:solidFill>
                </a:rPr>
                <a:t>A</a:t>
              </a:r>
              <a:endParaRPr lang="zh-CN" altLang="en-US">
                <a:solidFill>
                  <a:srgbClr val="FFFFFF"/>
                </a:solidFill>
              </a:endParaRPr>
            </a:p>
          </p:txBody>
        </p:sp>
      </p:grpSp>
      <p:grpSp>
        <p:nvGrpSpPr>
          <p:cNvPr id="50" name="组合 49"/>
          <p:cNvGrpSpPr/>
          <p:nvPr>
            <p:custDataLst>
              <p:tags r:id="rId4"/>
            </p:custDataLst>
          </p:nvPr>
        </p:nvGrpSpPr>
        <p:grpSpPr>
          <a:xfrm>
            <a:off x="5156816" y="3566948"/>
            <a:ext cx="3554597" cy="520118"/>
            <a:chOff x="4576425" y="2794712"/>
            <a:chExt cx="3554597" cy="520118"/>
          </a:xfrm>
        </p:grpSpPr>
        <p:sp>
          <p:nvSpPr>
            <p:cNvPr id="13" name="任意多边形 12"/>
            <p:cNvSpPr/>
            <p:nvPr>
              <p:custDataLst>
                <p:tags r:id="rId5"/>
              </p:custDataLst>
            </p:nvPr>
          </p:nvSpPr>
          <p:spPr>
            <a:xfrm>
              <a:off x="4576425" y="2794712"/>
              <a:ext cx="520118" cy="520118"/>
            </a:xfrm>
            <a:custGeom>
              <a:avLst/>
              <a:gdLst>
                <a:gd name="connsiteX0" fmla="*/ 260058 w 520118"/>
                <a:gd name="connsiteY0" fmla="*/ 54528 h 520118"/>
                <a:gd name="connsiteX1" fmla="*/ 465588 w 520118"/>
                <a:gd name="connsiteY1" fmla="*/ 260058 h 520118"/>
                <a:gd name="connsiteX2" fmla="*/ 260058 w 520118"/>
                <a:gd name="connsiteY2" fmla="*/ 465588 h 520118"/>
                <a:gd name="connsiteX3" fmla="*/ 54528 w 520118"/>
                <a:gd name="connsiteY3" fmla="*/ 260058 h 520118"/>
                <a:gd name="connsiteX4" fmla="*/ 260058 w 520118"/>
                <a:gd name="connsiteY4" fmla="*/ 54528 h 520118"/>
                <a:gd name="connsiteX5" fmla="*/ 260058 w 520118"/>
                <a:gd name="connsiteY5" fmla="*/ 16504 h 520118"/>
                <a:gd name="connsiteX6" fmla="*/ 16503 w 520118"/>
                <a:gd name="connsiteY6" fmla="*/ 260059 h 520118"/>
                <a:gd name="connsiteX7" fmla="*/ 260058 w 520118"/>
                <a:gd name="connsiteY7" fmla="*/ 503614 h 520118"/>
                <a:gd name="connsiteX8" fmla="*/ 503613 w 520118"/>
                <a:gd name="connsiteY8" fmla="*/ 260059 h 520118"/>
                <a:gd name="connsiteX9" fmla="*/ 260058 w 520118"/>
                <a:gd name="connsiteY9" fmla="*/ 16504 h 520118"/>
                <a:gd name="connsiteX10" fmla="*/ 260059 w 520118"/>
                <a:gd name="connsiteY10" fmla="*/ 0 h 520118"/>
                <a:gd name="connsiteX11" fmla="*/ 520118 w 520118"/>
                <a:gd name="connsiteY11" fmla="*/ 260059 h 520118"/>
                <a:gd name="connsiteX12" fmla="*/ 260059 w 520118"/>
                <a:gd name="connsiteY12" fmla="*/ 520118 h 520118"/>
                <a:gd name="connsiteX13" fmla="*/ 0 w 520118"/>
                <a:gd name="connsiteY13" fmla="*/ 260059 h 520118"/>
                <a:gd name="connsiteX14" fmla="*/ 260059 w 520118"/>
                <a:gd name="connsiteY14" fmla="*/ 0 h 520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20118" h="520118">
                  <a:moveTo>
                    <a:pt x="260058" y="54528"/>
                  </a:moveTo>
                  <a:cubicBezTo>
                    <a:pt x="373569" y="54528"/>
                    <a:pt x="465588" y="146547"/>
                    <a:pt x="465588" y="260058"/>
                  </a:cubicBezTo>
                  <a:cubicBezTo>
                    <a:pt x="465588" y="373569"/>
                    <a:pt x="373569" y="465588"/>
                    <a:pt x="260058" y="465588"/>
                  </a:cubicBezTo>
                  <a:cubicBezTo>
                    <a:pt x="146547" y="465588"/>
                    <a:pt x="54528" y="373569"/>
                    <a:pt x="54528" y="260058"/>
                  </a:cubicBezTo>
                  <a:cubicBezTo>
                    <a:pt x="54528" y="146547"/>
                    <a:pt x="146547" y="54528"/>
                    <a:pt x="260058" y="54528"/>
                  </a:cubicBezTo>
                  <a:close/>
                  <a:moveTo>
                    <a:pt x="260058" y="16504"/>
                  </a:moveTo>
                  <a:cubicBezTo>
                    <a:pt x="125546" y="16504"/>
                    <a:pt x="16503" y="125547"/>
                    <a:pt x="16503" y="260059"/>
                  </a:cubicBezTo>
                  <a:cubicBezTo>
                    <a:pt x="16503" y="394571"/>
                    <a:pt x="125546" y="503614"/>
                    <a:pt x="260058" y="503614"/>
                  </a:cubicBezTo>
                  <a:cubicBezTo>
                    <a:pt x="394570" y="503614"/>
                    <a:pt x="503613" y="394571"/>
                    <a:pt x="503613" y="260059"/>
                  </a:cubicBezTo>
                  <a:cubicBezTo>
                    <a:pt x="503613" y="125547"/>
                    <a:pt x="394570" y="16504"/>
                    <a:pt x="260058" y="16504"/>
                  </a:cubicBezTo>
                  <a:close/>
                  <a:moveTo>
                    <a:pt x="260059" y="0"/>
                  </a:moveTo>
                  <a:cubicBezTo>
                    <a:pt x="403686" y="0"/>
                    <a:pt x="520118" y="116432"/>
                    <a:pt x="520118" y="260059"/>
                  </a:cubicBezTo>
                  <a:cubicBezTo>
                    <a:pt x="520118" y="403686"/>
                    <a:pt x="403686" y="520118"/>
                    <a:pt x="260059" y="520118"/>
                  </a:cubicBezTo>
                  <a:cubicBezTo>
                    <a:pt x="116432" y="520118"/>
                    <a:pt x="0" y="403686"/>
                    <a:pt x="0" y="260059"/>
                  </a:cubicBezTo>
                  <a:cubicBezTo>
                    <a:pt x="0" y="116432"/>
                    <a:pt x="116432" y="0"/>
                    <a:pt x="260059" y="0"/>
                  </a:cubicBezTo>
                  <a:close/>
                </a:path>
              </a:pathLst>
            </a:custGeom>
            <a:solidFill>
              <a:srgbClr val="72CC36"/>
            </a:solidFill>
            <a:ln>
              <a:noFill/>
            </a:ln>
          </p:spPr>
          <p:style>
            <a:lnRef idx="2">
              <a:srgbClr val="4398FF">
                <a:shade val="50000"/>
              </a:srgbClr>
            </a:lnRef>
            <a:fillRef idx="1">
              <a:srgbClr val="4398FF"/>
            </a:fillRef>
            <a:effectRef idx="0">
              <a:srgbClr val="4398FF"/>
            </a:effectRef>
            <a:fontRef idx="minor">
              <a:sysClr val="window" lastClr="FFFFFF"/>
            </a:fontRef>
          </p:style>
          <p:txBody>
            <a:bodyPr rtlCol="0" anchor="ctr"/>
            <a:p>
              <a:pPr algn="ctr"/>
              <a:r>
                <a:rPr lang="en-US" altLang="zh-CN">
                  <a:solidFill>
                    <a:srgbClr val="FFFFFF"/>
                  </a:solidFill>
                </a:rPr>
                <a:t>B</a:t>
              </a:r>
              <a:endParaRPr lang="zh-CN" altLang="en-US">
                <a:solidFill>
                  <a:srgbClr val="FFFFFF"/>
                </a:solidFill>
              </a:endParaRPr>
            </a:p>
          </p:txBody>
        </p:sp>
        <p:sp>
          <p:nvSpPr>
            <p:cNvPr id="21" name="文本框 20"/>
            <p:cNvSpPr txBox="1"/>
            <p:nvPr>
              <p:custDataLst>
                <p:tags r:id="rId6"/>
              </p:custDataLst>
            </p:nvPr>
          </p:nvSpPr>
          <p:spPr>
            <a:xfrm>
              <a:off x="5171586" y="2794712"/>
              <a:ext cx="2959436" cy="520118"/>
            </a:xfrm>
            <a:prstGeom prst="rect">
              <a:avLst/>
            </a:prstGeom>
            <a:noFill/>
          </p:spPr>
          <p:txBody>
            <a:bodyPr wrap="square" rtlCol="0" anchor="ctr" anchorCtr="0">
              <a:normAutofit/>
            </a:bodyPr>
            <a:p>
              <a:pPr>
                <a:lnSpc>
                  <a:spcPct val="110000"/>
                </a:lnSpc>
              </a:pPr>
              <a:r>
                <a:rPr lang="zh-CN" altLang="en-US" smtClean="0">
                  <a:solidFill>
                    <a:sysClr val="windowText" lastClr="000000">
                      <a:lumMod val="65000"/>
                      <a:lumOff val="35000"/>
                    </a:sysClr>
                  </a:solidFill>
                </a:rPr>
                <a:t>求解信息熵</a:t>
              </a:r>
              <a:endParaRPr lang="zh-CN" altLang="en-US" smtClean="0">
                <a:solidFill>
                  <a:sysClr val="windowText" lastClr="000000">
                    <a:lumMod val="65000"/>
                    <a:lumOff val="35000"/>
                  </a:sysClr>
                </a:solidFill>
              </a:endParaRPr>
            </a:p>
          </p:txBody>
        </p:sp>
      </p:grpSp>
      <p:grpSp>
        <p:nvGrpSpPr>
          <p:cNvPr id="37" name="组合 36"/>
          <p:cNvGrpSpPr/>
          <p:nvPr>
            <p:custDataLst>
              <p:tags r:id="rId7"/>
            </p:custDataLst>
          </p:nvPr>
        </p:nvGrpSpPr>
        <p:grpSpPr>
          <a:xfrm>
            <a:off x="694690" y="2982128"/>
            <a:ext cx="4194496" cy="1728132"/>
            <a:chOff x="0" y="2761783"/>
            <a:chExt cx="4194496" cy="1728132"/>
          </a:xfrm>
        </p:grpSpPr>
        <p:sp>
          <p:nvSpPr>
            <p:cNvPr id="9" name="任意多边形 8"/>
            <p:cNvSpPr/>
            <p:nvPr>
              <p:custDataLst>
                <p:tags r:id="rId8"/>
              </p:custDataLst>
            </p:nvPr>
          </p:nvSpPr>
          <p:spPr>
            <a:xfrm>
              <a:off x="0" y="2761783"/>
              <a:ext cx="4194496" cy="1728132"/>
            </a:xfrm>
            <a:custGeom>
              <a:avLst/>
              <a:gdLst>
                <a:gd name="connsiteX0" fmla="*/ 3330430 w 4194496"/>
                <a:gd name="connsiteY0" fmla="*/ 0 h 1728132"/>
                <a:gd name="connsiteX1" fmla="*/ 4194496 w 4194496"/>
                <a:gd name="connsiteY1" fmla="*/ 864066 h 1728132"/>
                <a:gd name="connsiteX2" fmla="*/ 3330430 w 4194496"/>
                <a:gd name="connsiteY2" fmla="*/ 1728132 h 1728132"/>
                <a:gd name="connsiteX3" fmla="*/ 2847323 w 4194496"/>
                <a:gd name="connsiteY3" fmla="*/ 1580563 h 1728132"/>
                <a:gd name="connsiteX4" fmla="*/ 2822827 w 4194496"/>
                <a:gd name="connsiteY4" fmla="*/ 1560352 h 1728132"/>
                <a:gd name="connsiteX5" fmla="*/ 0 w 4194496"/>
                <a:gd name="connsiteY5" fmla="*/ 1560352 h 1728132"/>
                <a:gd name="connsiteX6" fmla="*/ 0 w 4194496"/>
                <a:gd name="connsiteY6" fmla="*/ 167780 h 1728132"/>
                <a:gd name="connsiteX7" fmla="*/ 2822827 w 4194496"/>
                <a:gd name="connsiteY7" fmla="*/ 167780 h 1728132"/>
                <a:gd name="connsiteX8" fmla="*/ 2847323 w 4194496"/>
                <a:gd name="connsiteY8" fmla="*/ 147569 h 1728132"/>
                <a:gd name="connsiteX9" fmla="*/ 3330430 w 4194496"/>
                <a:gd name="connsiteY9" fmla="*/ 0 h 1728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94496" h="1728132">
                  <a:moveTo>
                    <a:pt x="3330430" y="0"/>
                  </a:moveTo>
                  <a:cubicBezTo>
                    <a:pt x="3807640" y="0"/>
                    <a:pt x="4194496" y="386856"/>
                    <a:pt x="4194496" y="864066"/>
                  </a:cubicBezTo>
                  <a:cubicBezTo>
                    <a:pt x="4194496" y="1341276"/>
                    <a:pt x="3807640" y="1728132"/>
                    <a:pt x="3330430" y="1728132"/>
                  </a:cubicBezTo>
                  <a:cubicBezTo>
                    <a:pt x="3151476" y="1728132"/>
                    <a:pt x="2985229" y="1673731"/>
                    <a:pt x="2847323" y="1580563"/>
                  </a:cubicBezTo>
                  <a:lnTo>
                    <a:pt x="2822827" y="1560352"/>
                  </a:lnTo>
                  <a:lnTo>
                    <a:pt x="0" y="1560352"/>
                  </a:lnTo>
                  <a:lnTo>
                    <a:pt x="0" y="167780"/>
                  </a:lnTo>
                  <a:lnTo>
                    <a:pt x="2822827" y="167780"/>
                  </a:lnTo>
                  <a:lnTo>
                    <a:pt x="2847323" y="147569"/>
                  </a:lnTo>
                  <a:cubicBezTo>
                    <a:pt x="2985229" y="54402"/>
                    <a:pt x="3151476" y="0"/>
                    <a:pt x="3330430" y="0"/>
                  </a:cubicBezTo>
                  <a:close/>
                </a:path>
              </a:pathLst>
            </a:custGeom>
            <a:solidFill>
              <a:srgbClr val="4398FF"/>
            </a:solidFill>
            <a:ln>
              <a:noFill/>
            </a:ln>
          </p:spPr>
          <p:style>
            <a:lnRef idx="2">
              <a:srgbClr val="4398FF">
                <a:shade val="50000"/>
              </a:srgbClr>
            </a:lnRef>
            <a:fillRef idx="1">
              <a:srgbClr val="4398FF"/>
            </a:fillRef>
            <a:effectRef idx="0">
              <a:srgbClr val="4398FF"/>
            </a:effectRef>
            <a:fontRef idx="minor">
              <a:sysClr val="window" lastClr="FFFFFF"/>
            </a:fontRef>
          </p:style>
          <p:txBody>
            <a:bodyPr lIns="360000" rIns="1620000" rtlCol="0" anchor="ctr">
              <a:normAutofit/>
            </a:bodyPr>
            <a:p>
              <a:pPr algn="ctr">
                <a:lnSpc>
                  <a:spcPct val="120000"/>
                </a:lnSpc>
              </a:pPr>
              <a:r>
                <a:rPr lang="zh-CN" altLang="en-US" sz="2800" b="1" smtClean="0">
                  <a:solidFill>
                    <a:srgbClr val="FFFFFF"/>
                  </a:solidFill>
                </a:rPr>
                <a:t>熵权法</a:t>
              </a:r>
              <a:endParaRPr lang="zh-CN" altLang="en-US" sz="2800" b="1" smtClean="0">
                <a:solidFill>
                  <a:srgbClr val="FFFFFF"/>
                </a:solidFill>
              </a:endParaRPr>
            </a:p>
          </p:txBody>
        </p:sp>
        <p:sp>
          <p:nvSpPr>
            <p:cNvPr id="30" name="KSO_Shape"/>
            <p:cNvSpPr>
              <a:spLocks noChangeAspect="1"/>
            </p:cNvSpPr>
            <p:nvPr>
              <p:custDataLst>
                <p:tags r:id="rId9"/>
              </p:custDataLst>
            </p:nvPr>
          </p:nvSpPr>
          <p:spPr bwMode="auto">
            <a:xfrm>
              <a:off x="2997789" y="3168828"/>
              <a:ext cx="797215" cy="918098"/>
            </a:xfrm>
            <a:custGeom>
              <a:avLst/>
              <a:gdLst>
                <a:gd name="T0" fmla="*/ 150989 w 2062163"/>
                <a:gd name="T1" fmla="*/ 1478933 h 2376487"/>
                <a:gd name="T2" fmla="*/ 1168577 w 2062163"/>
                <a:gd name="T3" fmla="*/ 1287826 h 2376487"/>
                <a:gd name="T4" fmla="*/ 1228852 w 2062163"/>
                <a:gd name="T5" fmla="*/ 1363153 h 2376487"/>
                <a:gd name="T6" fmla="*/ 1135680 w 2062163"/>
                <a:gd name="T7" fmla="*/ 1417474 h 2376487"/>
                <a:gd name="T8" fmla="*/ 817537 w 2062163"/>
                <a:gd name="T9" fmla="*/ 1430417 h 2376487"/>
                <a:gd name="T10" fmla="*/ 827512 w 2062163"/>
                <a:gd name="T11" fmla="*/ 1463306 h 2376487"/>
                <a:gd name="T12" fmla="*/ 1039112 w 2062163"/>
                <a:gd name="T13" fmla="*/ 1509987 h 2376487"/>
                <a:gd name="T14" fmla="*/ 1278091 w 2062163"/>
                <a:gd name="T15" fmla="*/ 1471582 h 2376487"/>
                <a:gd name="T16" fmla="*/ 1469741 w 2062163"/>
                <a:gd name="T17" fmla="*/ 1323474 h 2376487"/>
                <a:gd name="T18" fmla="*/ 1572039 w 2062163"/>
                <a:gd name="T19" fmla="*/ 1272548 h 2376487"/>
                <a:gd name="T20" fmla="*/ 1629556 w 2062163"/>
                <a:gd name="T21" fmla="*/ 1330476 h 2376487"/>
                <a:gd name="T22" fmla="*/ 1355346 w 2062163"/>
                <a:gd name="T23" fmla="*/ 1573220 h 2376487"/>
                <a:gd name="T24" fmla="*/ 1023619 w 2062163"/>
                <a:gd name="T25" fmla="*/ 1680376 h 2376487"/>
                <a:gd name="T26" fmla="*/ 621218 w 2062163"/>
                <a:gd name="T27" fmla="*/ 1689499 h 2376487"/>
                <a:gd name="T28" fmla="*/ 505124 w 2062163"/>
                <a:gd name="T29" fmla="*/ 1289098 h 2376487"/>
                <a:gd name="T30" fmla="*/ 1051184 w 2062163"/>
                <a:gd name="T31" fmla="*/ 851969 h 2376487"/>
                <a:gd name="T32" fmla="*/ 1111697 w 2062163"/>
                <a:gd name="T33" fmla="*/ 916233 h 2376487"/>
                <a:gd name="T34" fmla="*/ 1045390 w 2062163"/>
                <a:gd name="T35" fmla="*/ 983678 h 2376487"/>
                <a:gd name="T36" fmla="*/ 865078 w 2062163"/>
                <a:gd name="T37" fmla="*/ 688023 h 2376487"/>
                <a:gd name="T38" fmla="*/ 875054 w 2062163"/>
                <a:gd name="T39" fmla="*/ 608913 h 2376487"/>
                <a:gd name="T40" fmla="*/ 939210 w 2062163"/>
                <a:gd name="T41" fmla="*/ 483409 h 2376487"/>
                <a:gd name="T42" fmla="*/ 820879 w 2062163"/>
                <a:gd name="T43" fmla="*/ 576988 h 2376487"/>
                <a:gd name="T44" fmla="*/ 779453 w 2062163"/>
                <a:gd name="T45" fmla="*/ 670143 h 2376487"/>
                <a:gd name="T46" fmla="*/ 827252 w 2062163"/>
                <a:gd name="T47" fmla="*/ 755871 h 2376487"/>
                <a:gd name="T48" fmla="*/ 849134 w 2062163"/>
                <a:gd name="T49" fmla="*/ 938573 h 2376487"/>
                <a:gd name="T50" fmla="*/ 793261 w 2062163"/>
                <a:gd name="T51" fmla="*/ 928176 h 2376487"/>
                <a:gd name="T52" fmla="*/ 792624 w 2062163"/>
                <a:gd name="T53" fmla="*/ 987167 h 2376487"/>
                <a:gd name="T54" fmla="*/ 938148 w 2062163"/>
                <a:gd name="T55" fmla="*/ 1082868 h 2376487"/>
                <a:gd name="T56" fmla="*/ 1025250 w 2062163"/>
                <a:gd name="T57" fmla="*/ 1045097 h 2376487"/>
                <a:gd name="T58" fmla="*/ 1166951 w 2062163"/>
                <a:gd name="T59" fmla="*/ 986742 h 2376487"/>
                <a:gd name="T60" fmla="*/ 1195418 w 2062163"/>
                <a:gd name="T61" fmla="*/ 892527 h 2376487"/>
                <a:gd name="T62" fmla="*/ 1118513 w 2062163"/>
                <a:gd name="T63" fmla="*/ 804464 h 2376487"/>
                <a:gd name="T64" fmla="*/ 1101517 w 2062163"/>
                <a:gd name="T65" fmla="*/ 633221 h 2376487"/>
                <a:gd name="T66" fmla="*/ 1154204 w 2062163"/>
                <a:gd name="T67" fmla="*/ 640435 h 2376487"/>
                <a:gd name="T68" fmla="*/ 1149318 w 2062163"/>
                <a:gd name="T69" fmla="*/ 577413 h 2376487"/>
                <a:gd name="T70" fmla="*/ 1013353 w 2062163"/>
                <a:gd name="T71" fmla="*/ 481287 h 2376487"/>
                <a:gd name="T72" fmla="*/ 1226009 w 2062163"/>
                <a:gd name="T73" fmla="*/ 439271 h 2376487"/>
                <a:gd name="T74" fmla="*/ 1459061 w 2062163"/>
                <a:gd name="T75" fmla="*/ 677995 h 2376487"/>
                <a:gd name="T76" fmla="*/ 1529167 w 2062163"/>
                <a:gd name="T77" fmla="*/ 930722 h 2376487"/>
                <a:gd name="T78" fmla="*/ 1455025 w 2062163"/>
                <a:gd name="T79" fmla="*/ 1113637 h 2376487"/>
                <a:gd name="T80" fmla="*/ 1266162 w 2062163"/>
                <a:gd name="T81" fmla="*/ 1197031 h 2376487"/>
                <a:gd name="T82" fmla="*/ 840849 w 2062163"/>
                <a:gd name="T83" fmla="*/ 1212734 h 2376487"/>
                <a:gd name="T84" fmla="*/ 582942 w 2062163"/>
                <a:gd name="T85" fmla="*/ 1159684 h 2376487"/>
                <a:gd name="T86" fmla="*/ 456962 w 2062163"/>
                <a:gd name="T87" fmla="*/ 1023878 h 2376487"/>
                <a:gd name="T88" fmla="*/ 463548 w 2062163"/>
                <a:gd name="T89" fmla="*/ 775393 h 2376487"/>
                <a:gd name="T90" fmla="*/ 597175 w 2062163"/>
                <a:gd name="T91" fmla="*/ 572108 h 2376487"/>
                <a:gd name="T92" fmla="*/ 1145019 w 2062163"/>
                <a:gd name="T93" fmla="*/ 281232 h 2376487"/>
                <a:gd name="T94" fmla="*/ 1176218 w 2062163"/>
                <a:gd name="T95" fmla="*/ 327468 h 2376487"/>
                <a:gd name="T96" fmla="*/ 795039 w 2062163"/>
                <a:gd name="T97" fmla="*/ 332346 h 2376487"/>
                <a:gd name="T98" fmla="*/ 815627 w 2062163"/>
                <a:gd name="T99" fmla="*/ 281869 h 2376487"/>
                <a:gd name="T100" fmla="*/ 1092244 w 2062163"/>
                <a:gd name="T101" fmla="*/ 17194 h 2376487"/>
                <a:gd name="T102" fmla="*/ 1055155 w 2062163"/>
                <a:gd name="T103" fmla="*/ 142649 h 2376487"/>
                <a:gd name="T104" fmla="*/ 1124882 w 2062163"/>
                <a:gd name="T105" fmla="*/ 83424 h 2376487"/>
                <a:gd name="T106" fmla="*/ 1209022 w 2062163"/>
                <a:gd name="T107" fmla="*/ 42667 h 2376487"/>
                <a:gd name="T108" fmla="*/ 1293162 w 2062163"/>
                <a:gd name="T109" fmla="*/ 88943 h 2376487"/>
                <a:gd name="T110" fmla="*/ 1192067 w 2062163"/>
                <a:gd name="T111" fmla="*/ 192533 h 2376487"/>
                <a:gd name="T112" fmla="*/ 777092 w 2062163"/>
                <a:gd name="T113" fmla="*/ 183618 h 2376487"/>
                <a:gd name="T114" fmla="*/ 691680 w 2062163"/>
                <a:gd name="T115" fmla="*/ 99133 h 2376487"/>
                <a:gd name="T116" fmla="*/ 755474 w 2062163"/>
                <a:gd name="T117" fmla="*/ 40544 h 2376487"/>
                <a:gd name="T118" fmla="*/ 840461 w 2062163"/>
                <a:gd name="T119" fmla="*/ 66018 h 2376487"/>
                <a:gd name="T120" fmla="*/ 920150 w 2062163"/>
                <a:gd name="T121" fmla="*/ 146045 h 2376487"/>
                <a:gd name="T122" fmla="*/ 880730 w 2062163"/>
                <a:gd name="T123" fmla="*/ 18892 h 2376487"/>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062163" h="2376487">
                  <a:moveTo>
                    <a:pt x="217045" y="1824037"/>
                  </a:moveTo>
                  <a:lnTo>
                    <a:pt x="644525" y="2192867"/>
                  </a:lnTo>
                  <a:lnTo>
                    <a:pt x="622847" y="2208765"/>
                  </a:lnTo>
                  <a:lnTo>
                    <a:pt x="600905" y="2224663"/>
                  </a:lnTo>
                  <a:lnTo>
                    <a:pt x="557813" y="2256723"/>
                  </a:lnTo>
                  <a:lnTo>
                    <a:pt x="517365" y="2287724"/>
                  </a:lnTo>
                  <a:lnTo>
                    <a:pt x="480354" y="2315810"/>
                  </a:lnTo>
                  <a:lnTo>
                    <a:pt x="449423" y="2340452"/>
                  </a:lnTo>
                  <a:lnTo>
                    <a:pt x="424837" y="2359530"/>
                  </a:lnTo>
                  <a:lnTo>
                    <a:pt x="403687" y="2376487"/>
                  </a:lnTo>
                  <a:lnTo>
                    <a:pt x="0" y="1995734"/>
                  </a:lnTo>
                  <a:lnTo>
                    <a:pt x="2908" y="1993084"/>
                  </a:lnTo>
                  <a:lnTo>
                    <a:pt x="11632" y="1985400"/>
                  </a:lnTo>
                  <a:lnTo>
                    <a:pt x="26701" y="1972152"/>
                  </a:lnTo>
                  <a:lnTo>
                    <a:pt x="49172" y="1953605"/>
                  </a:lnTo>
                  <a:lnTo>
                    <a:pt x="78517" y="1929493"/>
                  </a:lnTo>
                  <a:lnTo>
                    <a:pt x="96229" y="1915450"/>
                  </a:lnTo>
                  <a:lnTo>
                    <a:pt x="116321" y="1899817"/>
                  </a:lnTo>
                  <a:lnTo>
                    <a:pt x="138263" y="1883124"/>
                  </a:lnTo>
                  <a:lnTo>
                    <a:pt x="162321" y="1864842"/>
                  </a:lnTo>
                  <a:lnTo>
                    <a:pt x="188229" y="1844969"/>
                  </a:lnTo>
                  <a:lnTo>
                    <a:pt x="217045" y="1824037"/>
                  </a:lnTo>
                  <a:close/>
                  <a:moveTo>
                    <a:pt x="811213" y="1579562"/>
                  </a:moveTo>
                  <a:lnTo>
                    <a:pt x="839259" y="1579827"/>
                  </a:lnTo>
                  <a:lnTo>
                    <a:pt x="867834" y="1580356"/>
                  </a:lnTo>
                  <a:lnTo>
                    <a:pt x="897202" y="1581680"/>
                  </a:lnTo>
                  <a:lnTo>
                    <a:pt x="926307" y="1583003"/>
                  </a:lnTo>
                  <a:lnTo>
                    <a:pt x="955146" y="1584327"/>
                  </a:lnTo>
                  <a:lnTo>
                    <a:pt x="1011767" y="1587503"/>
                  </a:lnTo>
                  <a:lnTo>
                    <a:pt x="1063625" y="1590150"/>
                  </a:lnTo>
                  <a:lnTo>
                    <a:pt x="1086909" y="1591474"/>
                  </a:lnTo>
                  <a:lnTo>
                    <a:pt x="1108605" y="1592003"/>
                  </a:lnTo>
                  <a:lnTo>
                    <a:pt x="1161786" y="1593327"/>
                  </a:lnTo>
                  <a:lnTo>
                    <a:pt x="1209940" y="1594650"/>
                  </a:lnTo>
                  <a:lnTo>
                    <a:pt x="1253861" y="1596239"/>
                  </a:lnTo>
                  <a:lnTo>
                    <a:pt x="1293019" y="1597562"/>
                  </a:lnTo>
                  <a:lnTo>
                    <a:pt x="1328473" y="1598886"/>
                  </a:lnTo>
                  <a:lnTo>
                    <a:pt x="1360223" y="1600474"/>
                  </a:lnTo>
                  <a:lnTo>
                    <a:pt x="1388534" y="1602062"/>
                  </a:lnTo>
                  <a:lnTo>
                    <a:pt x="1414198" y="1603386"/>
                  </a:lnTo>
                  <a:lnTo>
                    <a:pt x="1436688" y="1605239"/>
                  </a:lnTo>
                  <a:lnTo>
                    <a:pt x="1456796" y="1606562"/>
                  </a:lnTo>
                  <a:lnTo>
                    <a:pt x="1475053" y="1608150"/>
                  </a:lnTo>
                  <a:lnTo>
                    <a:pt x="1491457" y="1609739"/>
                  </a:lnTo>
                  <a:lnTo>
                    <a:pt x="1519503" y="1612650"/>
                  </a:lnTo>
                  <a:lnTo>
                    <a:pt x="1544373" y="1615827"/>
                  </a:lnTo>
                  <a:lnTo>
                    <a:pt x="1544903" y="1617415"/>
                  </a:lnTo>
                  <a:lnTo>
                    <a:pt x="1546226" y="1622180"/>
                  </a:lnTo>
                  <a:lnTo>
                    <a:pt x="1547019" y="1625621"/>
                  </a:lnTo>
                  <a:lnTo>
                    <a:pt x="1547548" y="1629592"/>
                  </a:lnTo>
                  <a:lnTo>
                    <a:pt x="1548078" y="1634356"/>
                  </a:lnTo>
                  <a:lnTo>
                    <a:pt x="1548607" y="1639386"/>
                  </a:lnTo>
                  <a:lnTo>
                    <a:pt x="1548607" y="1644945"/>
                  </a:lnTo>
                  <a:lnTo>
                    <a:pt x="1548342" y="1651298"/>
                  </a:lnTo>
                  <a:lnTo>
                    <a:pt x="1547813" y="1657386"/>
                  </a:lnTo>
                  <a:lnTo>
                    <a:pt x="1546755" y="1664268"/>
                  </a:lnTo>
                  <a:lnTo>
                    <a:pt x="1545167" y="1671150"/>
                  </a:lnTo>
                  <a:lnTo>
                    <a:pt x="1543051" y="1678298"/>
                  </a:lnTo>
                  <a:lnTo>
                    <a:pt x="1539876" y="1685445"/>
                  </a:lnTo>
                  <a:lnTo>
                    <a:pt x="1538288" y="1689150"/>
                  </a:lnTo>
                  <a:lnTo>
                    <a:pt x="1536436" y="1693121"/>
                  </a:lnTo>
                  <a:lnTo>
                    <a:pt x="1534319" y="1696827"/>
                  </a:lnTo>
                  <a:lnTo>
                    <a:pt x="1531938" y="1700533"/>
                  </a:lnTo>
                  <a:lnTo>
                    <a:pt x="1529292" y="1703974"/>
                  </a:lnTo>
                  <a:lnTo>
                    <a:pt x="1526382" y="1707945"/>
                  </a:lnTo>
                  <a:lnTo>
                    <a:pt x="1523471" y="1711650"/>
                  </a:lnTo>
                  <a:lnTo>
                    <a:pt x="1520032" y="1715356"/>
                  </a:lnTo>
                  <a:lnTo>
                    <a:pt x="1516328" y="1719062"/>
                  </a:lnTo>
                  <a:lnTo>
                    <a:pt x="1512623" y="1722503"/>
                  </a:lnTo>
                  <a:lnTo>
                    <a:pt x="1508390" y="1725945"/>
                  </a:lnTo>
                  <a:lnTo>
                    <a:pt x="1503892" y="1729650"/>
                  </a:lnTo>
                  <a:lnTo>
                    <a:pt x="1499130" y="1733092"/>
                  </a:lnTo>
                  <a:lnTo>
                    <a:pt x="1494103" y="1736533"/>
                  </a:lnTo>
                  <a:lnTo>
                    <a:pt x="1488811" y="1739974"/>
                  </a:lnTo>
                  <a:lnTo>
                    <a:pt x="1483255" y="1743150"/>
                  </a:lnTo>
                  <a:lnTo>
                    <a:pt x="1477169" y="1746592"/>
                  </a:lnTo>
                  <a:lnTo>
                    <a:pt x="1470819" y="1749503"/>
                  </a:lnTo>
                  <a:lnTo>
                    <a:pt x="1464205" y="1752415"/>
                  </a:lnTo>
                  <a:lnTo>
                    <a:pt x="1457061" y="1755592"/>
                  </a:lnTo>
                  <a:lnTo>
                    <a:pt x="1449653" y="1758239"/>
                  </a:lnTo>
                  <a:lnTo>
                    <a:pt x="1441715" y="1760886"/>
                  </a:lnTo>
                  <a:lnTo>
                    <a:pt x="1433513" y="1763533"/>
                  </a:lnTo>
                  <a:lnTo>
                    <a:pt x="1424782" y="1765915"/>
                  </a:lnTo>
                  <a:lnTo>
                    <a:pt x="1415786" y="1768298"/>
                  </a:lnTo>
                  <a:lnTo>
                    <a:pt x="1406261" y="1770415"/>
                  </a:lnTo>
                  <a:lnTo>
                    <a:pt x="1396471" y="1772533"/>
                  </a:lnTo>
                  <a:lnTo>
                    <a:pt x="1386153" y="1774386"/>
                  </a:lnTo>
                  <a:lnTo>
                    <a:pt x="1375305" y="1775974"/>
                  </a:lnTo>
                  <a:lnTo>
                    <a:pt x="1364192" y="1777562"/>
                  </a:lnTo>
                  <a:lnTo>
                    <a:pt x="1352286" y="1779150"/>
                  </a:lnTo>
                  <a:lnTo>
                    <a:pt x="1340380" y="1780209"/>
                  </a:lnTo>
                  <a:lnTo>
                    <a:pt x="1327680" y="1781268"/>
                  </a:lnTo>
                  <a:lnTo>
                    <a:pt x="1314715" y="1782062"/>
                  </a:lnTo>
                  <a:lnTo>
                    <a:pt x="1288257" y="1783650"/>
                  </a:lnTo>
                  <a:lnTo>
                    <a:pt x="1263386" y="1784445"/>
                  </a:lnTo>
                  <a:lnTo>
                    <a:pt x="1239044" y="1785239"/>
                  </a:lnTo>
                  <a:lnTo>
                    <a:pt x="1216555" y="1785768"/>
                  </a:lnTo>
                  <a:lnTo>
                    <a:pt x="1194594" y="1786033"/>
                  </a:lnTo>
                  <a:lnTo>
                    <a:pt x="1173957" y="1786298"/>
                  </a:lnTo>
                  <a:lnTo>
                    <a:pt x="1135857" y="1786033"/>
                  </a:lnTo>
                  <a:lnTo>
                    <a:pt x="1102255" y="1785768"/>
                  </a:lnTo>
                  <a:lnTo>
                    <a:pt x="1072886" y="1784974"/>
                  </a:lnTo>
                  <a:lnTo>
                    <a:pt x="1048280" y="1784445"/>
                  </a:lnTo>
                  <a:lnTo>
                    <a:pt x="1027642" y="1784445"/>
                  </a:lnTo>
                  <a:lnTo>
                    <a:pt x="1019175" y="1784445"/>
                  </a:lnTo>
                  <a:lnTo>
                    <a:pt x="1012032" y="1784709"/>
                  </a:lnTo>
                  <a:lnTo>
                    <a:pt x="1005417" y="1784974"/>
                  </a:lnTo>
                  <a:lnTo>
                    <a:pt x="1000390" y="1785768"/>
                  </a:lnTo>
                  <a:lnTo>
                    <a:pt x="996421" y="1786562"/>
                  </a:lnTo>
                  <a:lnTo>
                    <a:pt x="994834" y="1787356"/>
                  </a:lnTo>
                  <a:lnTo>
                    <a:pt x="993511" y="1787886"/>
                  </a:lnTo>
                  <a:lnTo>
                    <a:pt x="992717" y="1788680"/>
                  </a:lnTo>
                  <a:lnTo>
                    <a:pt x="991659" y="1789474"/>
                  </a:lnTo>
                  <a:lnTo>
                    <a:pt x="991130" y="1790268"/>
                  </a:lnTo>
                  <a:lnTo>
                    <a:pt x="991130" y="1791327"/>
                  </a:lnTo>
                  <a:lnTo>
                    <a:pt x="991130" y="1792386"/>
                  </a:lnTo>
                  <a:lnTo>
                    <a:pt x="991394" y="1793709"/>
                  </a:lnTo>
                  <a:lnTo>
                    <a:pt x="991923" y="1794768"/>
                  </a:lnTo>
                  <a:lnTo>
                    <a:pt x="993246" y="1796092"/>
                  </a:lnTo>
                  <a:lnTo>
                    <a:pt x="995627" y="1799268"/>
                  </a:lnTo>
                  <a:lnTo>
                    <a:pt x="999596" y="1802709"/>
                  </a:lnTo>
                  <a:lnTo>
                    <a:pt x="1004623" y="1806945"/>
                  </a:lnTo>
                  <a:lnTo>
                    <a:pt x="1010444" y="1811445"/>
                  </a:lnTo>
                  <a:lnTo>
                    <a:pt x="1017853" y="1816474"/>
                  </a:lnTo>
                  <a:lnTo>
                    <a:pt x="1026319" y="1822033"/>
                  </a:lnTo>
                  <a:lnTo>
                    <a:pt x="1031611" y="1825474"/>
                  </a:lnTo>
                  <a:lnTo>
                    <a:pt x="1037961" y="1829180"/>
                  </a:lnTo>
                  <a:lnTo>
                    <a:pt x="1045105" y="1832356"/>
                  </a:lnTo>
                  <a:lnTo>
                    <a:pt x="1053042" y="1836062"/>
                  </a:lnTo>
                  <a:lnTo>
                    <a:pt x="1061773" y="1839768"/>
                  </a:lnTo>
                  <a:lnTo>
                    <a:pt x="1071034" y="1843209"/>
                  </a:lnTo>
                  <a:lnTo>
                    <a:pt x="1081088" y="1846915"/>
                  </a:lnTo>
                  <a:lnTo>
                    <a:pt x="1091671" y="1850092"/>
                  </a:lnTo>
                  <a:lnTo>
                    <a:pt x="1103048" y="1853533"/>
                  </a:lnTo>
                  <a:lnTo>
                    <a:pt x="1114955" y="1856974"/>
                  </a:lnTo>
                  <a:lnTo>
                    <a:pt x="1127390" y="1859886"/>
                  </a:lnTo>
                  <a:lnTo>
                    <a:pt x="1140619" y="1863062"/>
                  </a:lnTo>
                  <a:lnTo>
                    <a:pt x="1154113" y="1866239"/>
                  </a:lnTo>
                  <a:lnTo>
                    <a:pt x="1168136" y="1868886"/>
                  </a:lnTo>
                  <a:lnTo>
                    <a:pt x="1182688" y="1871533"/>
                  </a:lnTo>
                  <a:lnTo>
                    <a:pt x="1197505" y="1873650"/>
                  </a:lnTo>
                  <a:lnTo>
                    <a:pt x="1213115" y="1876033"/>
                  </a:lnTo>
                  <a:lnTo>
                    <a:pt x="1228725" y="1877886"/>
                  </a:lnTo>
                  <a:lnTo>
                    <a:pt x="1245130" y="1880003"/>
                  </a:lnTo>
                  <a:lnTo>
                    <a:pt x="1261269" y="1881327"/>
                  </a:lnTo>
                  <a:lnTo>
                    <a:pt x="1278203" y="1882386"/>
                  </a:lnTo>
                  <a:lnTo>
                    <a:pt x="1295400" y="1883709"/>
                  </a:lnTo>
                  <a:lnTo>
                    <a:pt x="1312863" y="1884239"/>
                  </a:lnTo>
                  <a:lnTo>
                    <a:pt x="1330061" y="1884503"/>
                  </a:lnTo>
                  <a:lnTo>
                    <a:pt x="1348053" y="1884503"/>
                  </a:lnTo>
                  <a:lnTo>
                    <a:pt x="1366044" y="1883974"/>
                  </a:lnTo>
                  <a:lnTo>
                    <a:pt x="1384036" y="1883445"/>
                  </a:lnTo>
                  <a:lnTo>
                    <a:pt x="1402557" y="1881856"/>
                  </a:lnTo>
                  <a:lnTo>
                    <a:pt x="1420813" y="1880533"/>
                  </a:lnTo>
                  <a:lnTo>
                    <a:pt x="1439334" y="1878150"/>
                  </a:lnTo>
                  <a:lnTo>
                    <a:pt x="1457855" y="1876033"/>
                  </a:lnTo>
                  <a:lnTo>
                    <a:pt x="1476376" y="1872856"/>
                  </a:lnTo>
                  <a:lnTo>
                    <a:pt x="1488017" y="1871003"/>
                  </a:lnTo>
                  <a:lnTo>
                    <a:pt x="1499130" y="1868356"/>
                  </a:lnTo>
                  <a:lnTo>
                    <a:pt x="1510507" y="1865974"/>
                  </a:lnTo>
                  <a:lnTo>
                    <a:pt x="1521090" y="1862798"/>
                  </a:lnTo>
                  <a:lnTo>
                    <a:pt x="1532203" y="1859621"/>
                  </a:lnTo>
                  <a:lnTo>
                    <a:pt x="1542786" y="1856445"/>
                  </a:lnTo>
                  <a:lnTo>
                    <a:pt x="1553105" y="1852739"/>
                  </a:lnTo>
                  <a:lnTo>
                    <a:pt x="1563159" y="1848768"/>
                  </a:lnTo>
                  <a:lnTo>
                    <a:pt x="1573478" y="1844798"/>
                  </a:lnTo>
                  <a:lnTo>
                    <a:pt x="1583532" y="1840298"/>
                  </a:lnTo>
                  <a:lnTo>
                    <a:pt x="1593321" y="1835798"/>
                  </a:lnTo>
                  <a:lnTo>
                    <a:pt x="1603111" y="1831033"/>
                  </a:lnTo>
                  <a:lnTo>
                    <a:pt x="1612901" y="1826003"/>
                  </a:lnTo>
                  <a:lnTo>
                    <a:pt x="1622426" y="1820709"/>
                  </a:lnTo>
                  <a:lnTo>
                    <a:pt x="1631951" y="1815415"/>
                  </a:lnTo>
                  <a:lnTo>
                    <a:pt x="1641211" y="1809592"/>
                  </a:lnTo>
                  <a:lnTo>
                    <a:pt x="1651001" y="1803768"/>
                  </a:lnTo>
                  <a:lnTo>
                    <a:pt x="1660261" y="1797945"/>
                  </a:lnTo>
                  <a:lnTo>
                    <a:pt x="1669521" y="1791856"/>
                  </a:lnTo>
                  <a:lnTo>
                    <a:pt x="1678782" y="1785239"/>
                  </a:lnTo>
                  <a:lnTo>
                    <a:pt x="1697038" y="1771739"/>
                  </a:lnTo>
                  <a:lnTo>
                    <a:pt x="1715294" y="1757709"/>
                  </a:lnTo>
                  <a:lnTo>
                    <a:pt x="1733815" y="1742886"/>
                  </a:lnTo>
                  <a:lnTo>
                    <a:pt x="1752336" y="1727533"/>
                  </a:lnTo>
                  <a:lnTo>
                    <a:pt x="1771121" y="1711650"/>
                  </a:lnTo>
                  <a:lnTo>
                    <a:pt x="1789907" y="1694974"/>
                  </a:lnTo>
                  <a:lnTo>
                    <a:pt x="1797315" y="1686768"/>
                  </a:lnTo>
                  <a:lnTo>
                    <a:pt x="1804194" y="1678827"/>
                  </a:lnTo>
                  <a:lnTo>
                    <a:pt x="1811603" y="1671150"/>
                  </a:lnTo>
                  <a:lnTo>
                    <a:pt x="1818482" y="1664268"/>
                  </a:lnTo>
                  <a:lnTo>
                    <a:pt x="1825626" y="1657386"/>
                  </a:lnTo>
                  <a:lnTo>
                    <a:pt x="1832240" y="1651033"/>
                  </a:lnTo>
                  <a:lnTo>
                    <a:pt x="1839384" y="1644945"/>
                  </a:lnTo>
                  <a:lnTo>
                    <a:pt x="1845999" y="1639121"/>
                  </a:lnTo>
                  <a:lnTo>
                    <a:pt x="1852878" y="1634092"/>
                  </a:lnTo>
                  <a:lnTo>
                    <a:pt x="1859228" y="1629062"/>
                  </a:lnTo>
                  <a:lnTo>
                    <a:pt x="1866107" y="1624298"/>
                  </a:lnTo>
                  <a:lnTo>
                    <a:pt x="1872457" y="1620062"/>
                  </a:lnTo>
                  <a:lnTo>
                    <a:pt x="1878807" y="1616092"/>
                  </a:lnTo>
                  <a:lnTo>
                    <a:pt x="1885157" y="1612121"/>
                  </a:lnTo>
                  <a:lnTo>
                    <a:pt x="1891507" y="1608680"/>
                  </a:lnTo>
                  <a:lnTo>
                    <a:pt x="1897857" y="1605768"/>
                  </a:lnTo>
                  <a:lnTo>
                    <a:pt x="1903678" y="1602856"/>
                  </a:lnTo>
                  <a:lnTo>
                    <a:pt x="1909763" y="1600474"/>
                  </a:lnTo>
                  <a:lnTo>
                    <a:pt x="1915849" y="1598092"/>
                  </a:lnTo>
                  <a:lnTo>
                    <a:pt x="1921669" y="1595974"/>
                  </a:lnTo>
                  <a:lnTo>
                    <a:pt x="1927226" y="1594121"/>
                  </a:lnTo>
                  <a:lnTo>
                    <a:pt x="1932782" y="1592533"/>
                  </a:lnTo>
                  <a:lnTo>
                    <a:pt x="1938338" y="1591209"/>
                  </a:lnTo>
                  <a:lnTo>
                    <a:pt x="1943894" y="1589886"/>
                  </a:lnTo>
                  <a:lnTo>
                    <a:pt x="1949451" y="1588827"/>
                  </a:lnTo>
                  <a:lnTo>
                    <a:pt x="1954478" y="1588298"/>
                  </a:lnTo>
                  <a:lnTo>
                    <a:pt x="1959769" y="1587503"/>
                  </a:lnTo>
                  <a:lnTo>
                    <a:pt x="1964796" y="1587239"/>
                  </a:lnTo>
                  <a:lnTo>
                    <a:pt x="1974586" y="1586974"/>
                  </a:lnTo>
                  <a:lnTo>
                    <a:pt x="1983846" y="1587239"/>
                  </a:lnTo>
                  <a:lnTo>
                    <a:pt x="1992842" y="1588033"/>
                  </a:lnTo>
                  <a:lnTo>
                    <a:pt x="2001309" y="1589092"/>
                  </a:lnTo>
                  <a:lnTo>
                    <a:pt x="2009247" y="1590945"/>
                  </a:lnTo>
                  <a:lnTo>
                    <a:pt x="2016919" y="1593062"/>
                  </a:lnTo>
                  <a:lnTo>
                    <a:pt x="2023534" y="1595445"/>
                  </a:lnTo>
                  <a:lnTo>
                    <a:pt x="2030149" y="1597562"/>
                  </a:lnTo>
                  <a:lnTo>
                    <a:pt x="2035969" y="1600209"/>
                  </a:lnTo>
                  <a:lnTo>
                    <a:pt x="2041261" y="1602592"/>
                  </a:lnTo>
                  <a:lnTo>
                    <a:pt x="2046024" y="1605239"/>
                  </a:lnTo>
                  <a:lnTo>
                    <a:pt x="2050257" y="1607621"/>
                  </a:lnTo>
                  <a:lnTo>
                    <a:pt x="2056607" y="1611856"/>
                  </a:lnTo>
                  <a:lnTo>
                    <a:pt x="2060576" y="1615033"/>
                  </a:lnTo>
                  <a:lnTo>
                    <a:pt x="2062163" y="1616092"/>
                  </a:lnTo>
                  <a:lnTo>
                    <a:pt x="2060311" y="1619003"/>
                  </a:lnTo>
                  <a:lnTo>
                    <a:pt x="2054755" y="1627739"/>
                  </a:lnTo>
                  <a:lnTo>
                    <a:pt x="2044965" y="1641239"/>
                  </a:lnTo>
                  <a:lnTo>
                    <a:pt x="2038615" y="1649709"/>
                  </a:lnTo>
                  <a:lnTo>
                    <a:pt x="2031472" y="1659768"/>
                  </a:lnTo>
                  <a:lnTo>
                    <a:pt x="2022740" y="1670356"/>
                  </a:lnTo>
                  <a:lnTo>
                    <a:pt x="2013215" y="1682268"/>
                  </a:lnTo>
                  <a:lnTo>
                    <a:pt x="2002632" y="1694709"/>
                  </a:lnTo>
                  <a:lnTo>
                    <a:pt x="1990726" y="1708474"/>
                  </a:lnTo>
                  <a:lnTo>
                    <a:pt x="1977496" y="1723298"/>
                  </a:lnTo>
                  <a:lnTo>
                    <a:pt x="1963209" y="1738386"/>
                  </a:lnTo>
                  <a:lnTo>
                    <a:pt x="1947863" y="1754268"/>
                  </a:lnTo>
                  <a:lnTo>
                    <a:pt x="1931194" y="1770945"/>
                  </a:lnTo>
                  <a:lnTo>
                    <a:pt x="1912938" y="1788415"/>
                  </a:lnTo>
                  <a:lnTo>
                    <a:pt x="1893888" y="1806150"/>
                  </a:lnTo>
                  <a:lnTo>
                    <a:pt x="1872986" y="1824680"/>
                  </a:lnTo>
                  <a:lnTo>
                    <a:pt x="1851026" y="1843474"/>
                  </a:lnTo>
                  <a:lnTo>
                    <a:pt x="1827742" y="1862533"/>
                  </a:lnTo>
                  <a:lnTo>
                    <a:pt x="1803136" y="1881856"/>
                  </a:lnTo>
                  <a:lnTo>
                    <a:pt x="1776678" y="1901974"/>
                  </a:lnTo>
                  <a:lnTo>
                    <a:pt x="1763184" y="1912033"/>
                  </a:lnTo>
                  <a:lnTo>
                    <a:pt x="1749161" y="1921827"/>
                  </a:lnTo>
                  <a:lnTo>
                    <a:pt x="1734874" y="1931886"/>
                  </a:lnTo>
                  <a:lnTo>
                    <a:pt x="1720321" y="1941945"/>
                  </a:lnTo>
                  <a:lnTo>
                    <a:pt x="1704976" y="1952268"/>
                  </a:lnTo>
                  <a:lnTo>
                    <a:pt x="1689630" y="1962592"/>
                  </a:lnTo>
                  <a:lnTo>
                    <a:pt x="1673755" y="1972650"/>
                  </a:lnTo>
                  <a:lnTo>
                    <a:pt x="1657615" y="1982709"/>
                  </a:lnTo>
                  <a:lnTo>
                    <a:pt x="1640946" y="1993033"/>
                  </a:lnTo>
                  <a:lnTo>
                    <a:pt x="1624013" y="2003356"/>
                  </a:lnTo>
                  <a:lnTo>
                    <a:pt x="1606551" y="2013415"/>
                  </a:lnTo>
                  <a:lnTo>
                    <a:pt x="1588823" y="2023474"/>
                  </a:lnTo>
                  <a:lnTo>
                    <a:pt x="1570567" y="2033533"/>
                  </a:lnTo>
                  <a:lnTo>
                    <a:pt x="1552046" y="2043856"/>
                  </a:lnTo>
                  <a:lnTo>
                    <a:pt x="1533261" y="2053915"/>
                  </a:lnTo>
                  <a:lnTo>
                    <a:pt x="1513946" y="2063709"/>
                  </a:lnTo>
                  <a:lnTo>
                    <a:pt x="1493838" y="2073768"/>
                  </a:lnTo>
                  <a:lnTo>
                    <a:pt x="1473730" y="2083562"/>
                  </a:lnTo>
                  <a:lnTo>
                    <a:pt x="1453092" y="2086209"/>
                  </a:lnTo>
                  <a:lnTo>
                    <a:pt x="1432190" y="2088327"/>
                  </a:lnTo>
                  <a:lnTo>
                    <a:pt x="1410759" y="2090445"/>
                  </a:lnTo>
                  <a:lnTo>
                    <a:pt x="1388798" y="2092033"/>
                  </a:lnTo>
                  <a:lnTo>
                    <a:pt x="1366573" y="2093621"/>
                  </a:lnTo>
                  <a:lnTo>
                    <a:pt x="1344084" y="2094680"/>
                  </a:lnTo>
                  <a:lnTo>
                    <a:pt x="1321330" y="2095474"/>
                  </a:lnTo>
                  <a:lnTo>
                    <a:pt x="1298840" y="2096003"/>
                  </a:lnTo>
                  <a:lnTo>
                    <a:pt x="1276086" y="2096268"/>
                  </a:lnTo>
                  <a:lnTo>
                    <a:pt x="1253067" y="2096533"/>
                  </a:lnTo>
                  <a:lnTo>
                    <a:pt x="1229784" y="2096533"/>
                  </a:lnTo>
                  <a:lnTo>
                    <a:pt x="1206765" y="2096533"/>
                  </a:lnTo>
                  <a:lnTo>
                    <a:pt x="1160992" y="2095739"/>
                  </a:lnTo>
                  <a:lnTo>
                    <a:pt x="1116278" y="2094680"/>
                  </a:lnTo>
                  <a:lnTo>
                    <a:pt x="1072357" y="2093092"/>
                  </a:lnTo>
                  <a:lnTo>
                    <a:pt x="1030288" y="2091239"/>
                  </a:lnTo>
                  <a:lnTo>
                    <a:pt x="951971" y="2087798"/>
                  </a:lnTo>
                  <a:lnTo>
                    <a:pt x="916782" y="2086209"/>
                  </a:lnTo>
                  <a:lnTo>
                    <a:pt x="885032" y="2084886"/>
                  </a:lnTo>
                  <a:lnTo>
                    <a:pt x="856457" y="2083827"/>
                  </a:lnTo>
                  <a:lnTo>
                    <a:pt x="831850" y="2083562"/>
                  </a:lnTo>
                  <a:lnTo>
                    <a:pt x="828146" y="2083827"/>
                  </a:lnTo>
                  <a:lnTo>
                    <a:pt x="823119" y="2085150"/>
                  </a:lnTo>
                  <a:lnTo>
                    <a:pt x="817827" y="2086474"/>
                  </a:lnTo>
                  <a:lnTo>
                    <a:pt x="812007" y="2088592"/>
                  </a:lnTo>
                  <a:lnTo>
                    <a:pt x="805657" y="2091503"/>
                  </a:lnTo>
                  <a:lnTo>
                    <a:pt x="798513" y="2094680"/>
                  </a:lnTo>
                  <a:lnTo>
                    <a:pt x="790840" y="2098650"/>
                  </a:lnTo>
                  <a:lnTo>
                    <a:pt x="782902" y="2102886"/>
                  </a:lnTo>
                  <a:lnTo>
                    <a:pt x="774436" y="2107650"/>
                  </a:lnTo>
                  <a:lnTo>
                    <a:pt x="765705" y="2112680"/>
                  </a:lnTo>
                  <a:lnTo>
                    <a:pt x="746655" y="2124062"/>
                  </a:lnTo>
                  <a:lnTo>
                    <a:pt x="726282" y="2137033"/>
                  </a:lnTo>
                  <a:lnTo>
                    <a:pt x="705115" y="2151062"/>
                  </a:lnTo>
                  <a:lnTo>
                    <a:pt x="317500" y="1817268"/>
                  </a:lnTo>
                  <a:lnTo>
                    <a:pt x="346340" y="1797415"/>
                  </a:lnTo>
                  <a:lnTo>
                    <a:pt x="374121" y="1777562"/>
                  </a:lnTo>
                  <a:lnTo>
                    <a:pt x="400844" y="1758239"/>
                  </a:lnTo>
                  <a:lnTo>
                    <a:pt x="426773" y="1739445"/>
                  </a:lnTo>
                  <a:lnTo>
                    <a:pt x="475721" y="1703709"/>
                  </a:lnTo>
                  <a:lnTo>
                    <a:pt x="499269" y="1687033"/>
                  </a:lnTo>
                  <a:lnTo>
                    <a:pt x="522288" y="1670886"/>
                  </a:lnTo>
                  <a:lnTo>
                    <a:pt x="544248" y="1656062"/>
                  </a:lnTo>
                  <a:lnTo>
                    <a:pt x="555361" y="1648915"/>
                  </a:lnTo>
                  <a:lnTo>
                    <a:pt x="565944" y="1642298"/>
                  </a:lnTo>
                  <a:lnTo>
                    <a:pt x="577057" y="1635680"/>
                  </a:lnTo>
                  <a:lnTo>
                    <a:pt x="587640" y="1629592"/>
                  </a:lnTo>
                  <a:lnTo>
                    <a:pt x="598223" y="1623768"/>
                  </a:lnTo>
                  <a:lnTo>
                    <a:pt x="608807" y="1618474"/>
                  </a:lnTo>
                  <a:lnTo>
                    <a:pt x="619390" y="1612915"/>
                  </a:lnTo>
                  <a:lnTo>
                    <a:pt x="629709" y="1608150"/>
                  </a:lnTo>
                  <a:lnTo>
                    <a:pt x="640027" y="1603915"/>
                  </a:lnTo>
                  <a:lnTo>
                    <a:pt x="650875" y="1599945"/>
                  </a:lnTo>
                  <a:lnTo>
                    <a:pt x="661194" y="1596503"/>
                  </a:lnTo>
                  <a:lnTo>
                    <a:pt x="671513" y="1593062"/>
                  </a:lnTo>
                  <a:lnTo>
                    <a:pt x="682361" y="1590150"/>
                  </a:lnTo>
                  <a:lnTo>
                    <a:pt x="692680" y="1588033"/>
                  </a:lnTo>
                  <a:lnTo>
                    <a:pt x="702205" y="1586445"/>
                  </a:lnTo>
                  <a:lnTo>
                    <a:pt x="712523" y="1584592"/>
                  </a:lnTo>
                  <a:lnTo>
                    <a:pt x="723371" y="1583533"/>
                  </a:lnTo>
                  <a:lnTo>
                    <a:pt x="734484" y="1582474"/>
                  </a:lnTo>
                  <a:lnTo>
                    <a:pt x="746390" y="1581680"/>
                  </a:lnTo>
                  <a:lnTo>
                    <a:pt x="758296" y="1580621"/>
                  </a:lnTo>
                  <a:lnTo>
                    <a:pt x="770996" y="1580092"/>
                  </a:lnTo>
                  <a:lnTo>
                    <a:pt x="784225" y="1579827"/>
                  </a:lnTo>
                  <a:lnTo>
                    <a:pt x="811213" y="1579562"/>
                  </a:lnTo>
                  <a:close/>
                  <a:moveTo>
                    <a:pt x="1050885" y="1163988"/>
                  </a:moveTo>
                  <a:lnTo>
                    <a:pt x="1051297" y="1164340"/>
                  </a:lnTo>
                  <a:lnTo>
                    <a:pt x="1051415" y="1164517"/>
                  </a:lnTo>
                  <a:lnTo>
                    <a:pt x="1050885" y="1163988"/>
                  </a:lnTo>
                  <a:close/>
                  <a:moveTo>
                    <a:pt x="1265238" y="1044575"/>
                  </a:moveTo>
                  <a:lnTo>
                    <a:pt x="1310449" y="1062831"/>
                  </a:lnTo>
                  <a:lnTo>
                    <a:pt x="1319812" y="1067064"/>
                  </a:lnTo>
                  <a:lnTo>
                    <a:pt x="1329175" y="1071827"/>
                  </a:lnTo>
                  <a:lnTo>
                    <a:pt x="1338538" y="1076854"/>
                  </a:lnTo>
                  <a:lnTo>
                    <a:pt x="1347366" y="1082675"/>
                  </a:lnTo>
                  <a:lnTo>
                    <a:pt x="1351646" y="1085850"/>
                  </a:lnTo>
                  <a:lnTo>
                    <a:pt x="1355659" y="1089025"/>
                  </a:lnTo>
                  <a:lnTo>
                    <a:pt x="1359404" y="1092200"/>
                  </a:lnTo>
                  <a:lnTo>
                    <a:pt x="1362882" y="1095639"/>
                  </a:lnTo>
                  <a:lnTo>
                    <a:pt x="1366360" y="1099079"/>
                  </a:lnTo>
                  <a:lnTo>
                    <a:pt x="1369570" y="1102783"/>
                  </a:lnTo>
                  <a:lnTo>
                    <a:pt x="1372245" y="1106223"/>
                  </a:lnTo>
                  <a:lnTo>
                    <a:pt x="1375188" y="1109927"/>
                  </a:lnTo>
                  <a:lnTo>
                    <a:pt x="1376793" y="1113102"/>
                  </a:lnTo>
                  <a:lnTo>
                    <a:pt x="1378665" y="1116542"/>
                  </a:lnTo>
                  <a:lnTo>
                    <a:pt x="1380270" y="1119452"/>
                  </a:lnTo>
                  <a:lnTo>
                    <a:pt x="1381340" y="1122892"/>
                  </a:lnTo>
                  <a:lnTo>
                    <a:pt x="1382678" y="1126331"/>
                  </a:lnTo>
                  <a:lnTo>
                    <a:pt x="1383748" y="1129506"/>
                  </a:lnTo>
                  <a:lnTo>
                    <a:pt x="1384551" y="1132946"/>
                  </a:lnTo>
                  <a:lnTo>
                    <a:pt x="1385086" y="1136385"/>
                  </a:lnTo>
                  <a:lnTo>
                    <a:pt x="1385888" y="1143000"/>
                  </a:lnTo>
                  <a:lnTo>
                    <a:pt x="1385888" y="1149879"/>
                  </a:lnTo>
                  <a:lnTo>
                    <a:pt x="1385353" y="1156494"/>
                  </a:lnTo>
                  <a:lnTo>
                    <a:pt x="1384283" y="1163373"/>
                  </a:lnTo>
                  <a:lnTo>
                    <a:pt x="1382678" y="1169723"/>
                  </a:lnTo>
                  <a:lnTo>
                    <a:pt x="1380270" y="1176338"/>
                  </a:lnTo>
                  <a:lnTo>
                    <a:pt x="1377328" y="1182423"/>
                  </a:lnTo>
                  <a:lnTo>
                    <a:pt x="1373850" y="1188244"/>
                  </a:lnTo>
                  <a:lnTo>
                    <a:pt x="1369837" y="1193800"/>
                  </a:lnTo>
                  <a:lnTo>
                    <a:pt x="1365289" y="1199092"/>
                  </a:lnTo>
                  <a:lnTo>
                    <a:pt x="1360207" y="1203854"/>
                  </a:lnTo>
                  <a:lnTo>
                    <a:pt x="1354589" y="1208088"/>
                  </a:lnTo>
                  <a:lnTo>
                    <a:pt x="1350309" y="1210734"/>
                  </a:lnTo>
                  <a:lnTo>
                    <a:pt x="1346028" y="1213644"/>
                  </a:lnTo>
                  <a:lnTo>
                    <a:pt x="1341213" y="1215761"/>
                  </a:lnTo>
                  <a:lnTo>
                    <a:pt x="1336398" y="1218142"/>
                  </a:lnTo>
                  <a:lnTo>
                    <a:pt x="1331315" y="1219994"/>
                  </a:lnTo>
                  <a:lnTo>
                    <a:pt x="1325697" y="1221846"/>
                  </a:lnTo>
                  <a:lnTo>
                    <a:pt x="1320347" y="1223434"/>
                  </a:lnTo>
                  <a:lnTo>
                    <a:pt x="1314729" y="1224756"/>
                  </a:lnTo>
                  <a:lnTo>
                    <a:pt x="1309111" y="1226079"/>
                  </a:lnTo>
                  <a:lnTo>
                    <a:pt x="1303226" y="1227138"/>
                  </a:lnTo>
                  <a:lnTo>
                    <a:pt x="1297073" y="1227932"/>
                  </a:lnTo>
                  <a:lnTo>
                    <a:pt x="1290920" y="1228461"/>
                  </a:lnTo>
                  <a:lnTo>
                    <a:pt x="1278347" y="1229519"/>
                  </a:lnTo>
                  <a:lnTo>
                    <a:pt x="1265238" y="1230313"/>
                  </a:lnTo>
                  <a:lnTo>
                    <a:pt x="1265238" y="1044575"/>
                  </a:lnTo>
                  <a:close/>
                  <a:moveTo>
                    <a:pt x="1169988" y="730250"/>
                  </a:moveTo>
                  <a:lnTo>
                    <a:pt x="1169988" y="912813"/>
                  </a:lnTo>
                  <a:lnTo>
                    <a:pt x="1151467" y="905934"/>
                  </a:lnTo>
                  <a:lnTo>
                    <a:pt x="1140090" y="901171"/>
                  </a:lnTo>
                  <a:lnTo>
                    <a:pt x="1129242" y="896673"/>
                  </a:lnTo>
                  <a:lnTo>
                    <a:pt x="1119188" y="891911"/>
                  </a:lnTo>
                  <a:lnTo>
                    <a:pt x="1114426" y="889529"/>
                  </a:lnTo>
                  <a:lnTo>
                    <a:pt x="1109663" y="887148"/>
                  </a:lnTo>
                  <a:lnTo>
                    <a:pt x="1105430" y="884238"/>
                  </a:lnTo>
                  <a:lnTo>
                    <a:pt x="1100932" y="881327"/>
                  </a:lnTo>
                  <a:lnTo>
                    <a:pt x="1096963" y="878152"/>
                  </a:lnTo>
                  <a:lnTo>
                    <a:pt x="1092730" y="874977"/>
                  </a:lnTo>
                  <a:lnTo>
                    <a:pt x="1089026" y="871273"/>
                  </a:lnTo>
                  <a:lnTo>
                    <a:pt x="1085586" y="867304"/>
                  </a:lnTo>
                  <a:lnTo>
                    <a:pt x="1081882" y="863071"/>
                  </a:lnTo>
                  <a:lnTo>
                    <a:pt x="1078442" y="858308"/>
                  </a:lnTo>
                  <a:lnTo>
                    <a:pt x="1076590" y="855663"/>
                  </a:lnTo>
                  <a:lnTo>
                    <a:pt x="1074474" y="852488"/>
                  </a:lnTo>
                  <a:lnTo>
                    <a:pt x="1073151" y="849313"/>
                  </a:lnTo>
                  <a:lnTo>
                    <a:pt x="1071563" y="846138"/>
                  </a:lnTo>
                  <a:lnTo>
                    <a:pt x="1068917" y="839523"/>
                  </a:lnTo>
                  <a:lnTo>
                    <a:pt x="1067330" y="832908"/>
                  </a:lnTo>
                  <a:lnTo>
                    <a:pt x="1065742" y="826029"/>
                  </a:lnTo>
                  <a:lnTo>
                    <a:pt x="1065213" y="819415"/>
                  </a:lnTo>
                  <a:lnTo>
                    <a:pt x="1065213" y="812535"/>
                  </a:lnTo>
                  <a:lnTo>
                    <a:pt x="1065478" y="805656"/>
                  </a:lnTo>
                  <a:lnTo>
                    <a:pt x="1067065" y="799042"/>
                  </a:lnTo>
                  <a:lnTo>
                    <a:pt x="1068653" y="792427"/>
                  </a:lnTo>
                  <a:lnTo>
                    <a:pt x="1071034" y="786342"/>
                  </a:lnTo>
                  <a:lnTo>
                    <a:pt x="1073680" y="779992"/>
                  </a:lnTo>
                  <a:lnTo>
                    <a:pt x="1077119" y="774435"/>
                  </a:lnTo>
                  <a:lnTo>
                    <a:pt x="1078972" y="771525"/>
                  </a:lnTo>
                  <a:lnTo>
                    <a:pt x="1081353" y="769144"/>
                  </a:lnTo>
                  <a:lnTo>
                    <a:pt x="1083469" y="766498"/>
                  </a:lnTo>
                  <a:lnTo>
                    <a:pt x="1085851" y="764117"/>
                  </a:lnTo>
                  <a:lnTo>
                    <a:pt x="1088232" y="761735"/>
                  </a:lnTo>
                  <a:lnTo>
                    <a:pt x="1090878" y="759619"/>
                  </a:lnTo>
                  <a:lnTo>
                    <a:pt x="1095111" y="756708"/>
                  </a:lnTo>
                  <a:lnTo>
                    <a:pt x="1099344" y="753533"/>
                  </a:lnTo>
                  <a:lnTo>
                    <a:pt x="1103842" y="751152"/>
                  </a:lnTo>
                  <a:lnTo>
                    <a:pt x="1108340" y="748506"/>
                  </a:lnTo>
                  <a:lnTo>
                    <a:pt x="1113103" y="746125"/>
                  </a:lnTo>
                  <a:lnTo>
                    <a:pt x="1117601" y="744008"/>
                  </a:lnTo>
                  <a:lnTo>
                    <a:pt x="1122628" y="742156"/>
                  </a:lnTo>
                  <a:lnTo>
                    <a:pt x="1127390" y="740039"/>
                  </a:lnTo>
                  <a:lnTo>
                    <a:pt x="1132682" y="738452"/>
                  </a:lnTo>
                  <a:lnTo>
                    <a:pt x="1137709" y="736864"/>
                  </a:lnTo>
                  <a:lnTo>
                    <a:pt x="1148028" y="734219"/>
                  </a:lnTo>
                  <a:lnTo>
                    <a:pt x="1159140" y="732102"/>
                  </a:lnTo>
                  <a:lnTo>
                    <a:pt x="1169988" y="730250"/>
                  </a:lnTo>
                  <a:close/>
                  <a:moveTo>
                    <a:pt x="1185954" y="592728"/>
                  </a:moveTo>
                  <a:lnTo>
                    <a:pt x="1184100" y="592993"/>
                  </a:lnTo>
                  <a:lnTo>
                    <a:pt x="1182511" y="593258"/>
                  </a:lnTo>
                  <a:lnTo>
                    <a:pt x="1179333" y="594052"/>
                  </a:lnTo>
                  <a:lnTo>
                    <a:pt x="1176685" y="595905"/>
                  </a:lnTo>
                  <a:lnTo>
                    <a:pt x="1174036" y="597758"/>
                  </a:lnTo>
                  <a:lnTo>
                    <a:pt x="1172183" y="600405"/>
                  </a:lnTo>
                  <a:lnTo>
                    <a:pt x="1170858" y="603052"/>
                  </a:lnTo>
                  <a:lnTo>
                    <a:pt x="1169534" y="606229"/>
                  </a:lnTo>
                  <a:lnTo>
                    <a:pt x="1169269" y="607817"/>
                  </a:lnTo>
                  <a:lnTo>
                    <a:pt x="1169269" y="609670"/>
                  </a:lnTo>
                  <a:lnTo>
                    <a:pt x="1169269" y="657849"/>
                  </a:lnTo>
                  <a:lnTo>
                    <a:pt x="1159470" y="659702"/>
                  </a:lnTo>
                  <a:lnTo>
                    <a:pt x="1149406" y="661290"/>
                  </a:lnTo>
                  <a:lnTo>
                    <a:pt x="1139872" y="663673"/>
                  </a:lnTo>
                  <a:lnTo>
                    <a:pt x="1130073" y="665790"/>
                  </a:lnTo>
                  <a:lnTo>
                    <a:pt x="1120538" y="668438"/>
                  </a:lnTo>
                  <a:lnTo>
                    <a:pt x="1111004" y="671349"/>
                  </a:lnTo>
                  <a:lnTo>
                    <a:pt x="1101735" y="674526"/>
                  </a:lnTo>
                  <a:lnTo>
                    <a:pt x="1092730" y="677967"/>
                  </a:lnTo>
                  <a:lnTo>
                    <a:pt x="1083990" y="681673"/>
                  </a:lnTo>
                  <a:lnTo>
                    <a:pt x="1075251" y="685379"/>
                  </a:lnTo>
                  <a:lnTo>
                    <a:pt x="1067040" y="689615"/>
                  </a:lnTo>
                  <a:lnTo>
                    <a:pt x="1058566" y="694380"/>
                  </a:lnTo>
                  <a:lnTo>
                    <a:pt x="1050620" y="699145"/>
                  </a:lnTo>
                  <a:lnTo>
                    <a:pt x="1043205" y="704174"/>
                  </a:lnTo>
                  <a:lnTo>
                    <a:pt x="1035789" y="709733"/>
                  </a:lnTo>
                  <a:lnTo>
                    <a:pt x="1028638" y="715292"/>
                  </a:lnTo>
                  <a:lnTo>
                    <a:pt x="1023342" y="719793"/>
                  </a:lnTo>
                  <a:lnTo>
                    <a:pt x="1018310" y="724558"/>
                  </a:lnTo>
                  <a:lnTo>
                    <a:pt x="1013807" y="729322"/>
                  </a:lnTo>
                  <a:lnTo>
                    <a:pt x="1009305" y="734352"/>
                  </a:lnTo>
                  <a:lnTo>
                    <a:pt x="1005068" y="739382"/>
                  </a:lnTo>
                  <a:lnTo>
                    <a:pt x="1000830" y="744411"/>
                  </a:lnTo>
                  <a:lnTo>
                    <a:pt x="997387" y="749706"/>
                  </a:lnTo>
                  <a:lnTo>
                    <a:pt x="993944" y="755265"/>
                  </a:lnTo>
                  <a:lnTo>
                    <a:pt x="990501" y="760559"/>
                  </a:lnTo>
                  <a:lnTo>
                    <a:pt x="987323" y="766118"/>
                  </a:lnTo>
                  <a:lnTo>
                    <a:pt x="984940" y="771677"/>
                  </a:lnTo>
                  <a:lnTo>
                    <a:pt x="982291" y="777236"/>
                  </a:lnTo>
                  <a:lnTo>
                    <a:pt x="980172" y="783060"/>
                  </a:lnTo>
                  <a:lnTo>
                    <a:pt x="978054" y="788884"/>
                  </a:lnTo>
                  <a:lnTo>
                    <a:pt x="976200" y="794443"/>
                  </a:lnTo>
                  <a:lnTo>
                    <a:pt x="974876" y="800531"/>
                  </a:lnTo>
                  <a:lnTo>
                    <a:pt x="973551" y="806355"/>
                  </a:lnTo>
                  <a:lnTo>
                    <a:pt x="972757" y="812179"/>
                  </a:lnTo>
                  <a:lnTo>
                    <a:pt x="971962" y="818003"/>
                  </a:lnTo>
                  <a:lnTo>
                    <a:pt x="971698" y="824356"/>
                  </a:lnTo>
                  <a:lnTo>
                    <a:pt x="971433" y="830180"/>
                  </a:lnTo>
                  <a:lnTo>
                    <a:pt x="971698" y="836003"/>
                  </a:lnTo>
                  <a:lnTo>
                    <a:pt x="971962" y="842092"/>
                  </a:lnTo>
                  <a:lnTo>
                    <a:pt x="972757" y="847916"/>
                  </a:lnTo>
                  <a:lnTo>
                    <a:pt x="973551" y="853739"/>
                  </a:lnTo>
                  <a:lnTo>
                    <a:pt x="974876" y="859563"/>
                  </a:lnTo>
                  <a:lnTo>
                    <a:pt x="976465" y="865652"/>
                  </a:lnTo>
                  <a:lnTo>
                    <a:pt x="978054" y="871211"/>
                  </a:lnTo>
                  <a:lnTo>
                    <a:pt x="980437" y="877035"/>
                  </a:lnTo>
                  <a:lnTo>
                    <a:pt x="982556" y="882858"/>
                  </a:lnTo>
                  <a:lnTo>
                    <a:pt x="985204" y="888417"/>
                  </a:lnTo>
                  <a:lnTo>
                    <a:pt x="988383" y="893976"/>
                  </a:lnTo>
                  <a:lnTo>
                    <a:pt x="991031" y="899006"/>
                  </a:lnTo>
                  <a:lnTo>
                    <a:pt x="994209" y="903771"/>
                  </a:lnTo>
                  <a:lnTo>
                    <a:pt x="997652" y="908536"/>
                  </a:lnTo>
                  <a:lnTo>
                    <a:pt x="1001095" y="913301"/>
                  </a:lnTo>
                  <a:lnTo>
                    <a:pt x="1004803" y="917801"/>
                  </a:lnTo>
                  <a:lnTo>
                    <a:pt x="1008775" y="922301"/>
                  </a:lnTo>
                  <a:lnTo>
                    <a:pt x="1013013" y="926801"/>
                  </a:lnTo>
                  <a:lnTo>
                    <a:pt x="1017250" y="931037"/>
                  </a:lnTo>
                  <a:lnTo>
                    <a:pt x="1021753" y="935272"/>
                  </a:lnTo>
                  <a:lnTo>
                    <a:pt x="1026520" y="939243"/>
                  </a:lnTo>
                  <a:lnTo>
                    <a:pt x="1031287" y="942949"/>
                  </a:lnTo>
                  <a:lnTo>
                    <a:pt x="1036319" y="946390"/>
                  </a:lnTo>
                  <a:lnTo>
                    <a:pt x="1041616" y="949832"/>
                  </a:lnTo>
                  <a:lnTo>
                    <a:pt x="1046913" y="953273"/>
                  </a:lnTo>
                  <a:lnTo>
                    <a:pt x="1052739" y="956450"/>
                  </a:lnTo>
                  <a:lnTo>
                    <a:pt x="1058301" y="959097"/>
                  </a:lnTo>
                  <a:lnTo>
                    <a:pt x="1074456" y="966244"/>
                  </a:lnTo>
                  <a:lnTo>
                    <a:pt x="1100411" y="976833"/>
                  </a:lnTo>
                  <a:lnTo>
                    <a:pt x="1169269" y="1005158"/>
                  </a:lnTo>
                  <a:lnTo>
                    <a:pt x="1169269" y="1219843"/>
                  </a:lnTo>
                  <a:lnTo>
                    <a:pt x="1151260" y="1215872"/>
                  </a:lnTo>
                  <a:lnTo>
                    <a:pt x="1143050" y="1213755"/>
                  </a:lnTo>
                  <a:lnTo>
                    <a:pt x="1135370" y="1211372"/>
                  </a:lnTo>
                  <a:lnTo>
                    <a:pt x="1126365" y="1208725"/>
                  </a:lnTo>
                  <a:lnTo>
                    <a:pt x="1116831" y="1204754"/>
                  </a:lnTo>
                  <a:lnTo>
                    <a:pt x="1107032" y="1200254"/>
                  </a:lnTo>
                  <a:lnTo>
                    <a:pt x="1096968" y="1195489"/>
                  </a:lnTo>
                  <a:lnTo>
                    <a:pt x="1087698" y="1190460"/>
                  </a:lnTo>
                  <a:lnTo>
                    <a:pt x="1078693" y="1185165"/>
                  </a:lnTo>
                  <a:lnTo>
                    <a:pt x="1070483" y="1179341"/>
                  </a:lnTo>
                  <a:lnTo>
                    <a:pt x="1063068" y="1174047"/>
                  </a:lnTo>
                  <a:lnTo>
                    <a:pt x="1058566" y="1170870"/>
                  </a:lnTo>
                  <a:lnTo>
                    <a:pt x="1054593" y="1167164"/>
                  </a:lnTo>
                  <a:lnTo>
                    <a:pt x="1051297" y="1164340"/>
                  </a:lnTo>
                  <a:lnTo>
                    <a:pt x="1050885" y="1163723"/>
                  </a:lnTo>
                  <a:lnTo>
                    <a:pt x="1048502" y="1160811"/>
                  </a:lnTo>
                  <a:lnTo>
                    <a:pt x="1046118" y="1157899"/>
                  </a:lnTo>
                  <a:lnTo>
                    <a:pt x="1043734" y="1154723"/>
                  </a:lnTo>
                  <a:lnTo>
                    <a:pt x="1040821" y="1152076"/>
                  </a:lnTo>
                  <a:lnTo>
                    <a:pt x="1037643" y="1149958"/>
                  </a:lnTo>
                  <a:lnTo>
                    <a:pt x="1034465" y="1148370"/>
                  </a:lnTo>
                  <a:lnTo>
                    <a:pt x="1031022" y="1147046"/>
                  </a:lnTo>
                  <a:lnTo>
                    <a:pt x="1027314" y="1146252"/>
                  </a:lnTo>
                  <a:lnTo>
                    <a:pt x="1023342" y="1145987"/>
                  </a:lnTo>
                  <a:lnTo>
                    <a:pt x="1019899" y="1145987"/>
                  </a:lnTo>
                  <a:lnTo>
                    <a:pt x="1015926" y="1146252"/>
                  </a:lnTo>
                  <a:lnTo>
                    <a:pt x="1011953" y="1147046"/>
                  </a:lnTo>
                  <a:lnTo>
                    <a:pt x="1007981" y="1148370"/>
                  </a:lnTo>
                  <a:lnTo>
                    <a:pt x="1004008" y="1149693"/>
                  </a:lnTo>
                  <a:lnTo>
                    <a:pt x="1000036" y="1151281"/>
                  </a:lnTo>
                  <a:lnTo>
                    <a:pt x="996063" y="1153399"/>
                  </a:lnTo>
                  <a:lnTo>
                    <a:pt x="992620" y="1155517"/>
                  </a:lnTo>
                  <a:lnTo>
                    <a:pt x="988912" y="1157899"/>
                  </a:lnTo>
                  <a:lnTo>
                    <a:pt x="985204" y="1160282"/>
                  </a:lnTo>
                  <a:lnTo>
                    <a:pt x="981762" y="1163194"/>
                  </a:lnTo>
                  <a:lnTo>
                    <a:pt x="978848" y="1166370"/>
                  </a:lnTo>
                  <a:lnTo>
                    <a:pt x="975935" y="1169282"/>
                  </a:lnTo>
                  <a:lnTo>
                    <a:pt x="973022" y="1172459"/>
                  </a:lnTo>
                  <a:lnTo>
                    <a:pt x="970903" y="1175900"/>
                  </a:lnTo>
                  <a:lnTo>
                    <a:pt x="968784" y="1179077"/>
                  </a:lnTo>
                  <a:lnTo>
                    <a:pt x="966930" y="1182518"/>
                  </a:lnTo>
                  <a:lnTo>
                    <a:pt x="965871" y="1186224"/>
                  </a:lnTo>
                  <a:lnTo>
                    <a:pt x="964547" y="1189665"/>
                  </a:lnTo>
                  <a:lnTo>
                    <a:pt x="964017" y="1192842"/>
                  </a:lnTo>
                  <a:lnTo>
                    <a:pt x="963752" y="1196548"/>
                  </a:lnTo>
                  <a:lnTo>
                    <a:pt x="964017" y="1199989"/>
                  </a:lnTo>
                  <a:lnTo>
                    <a:pt x="965076" y="1203166"/>
                  </a:lnTo>
                  <a:lnTo>
                    <a:pt x="966401" y="1206343"/>
                  </a:lnTo>
                  <a:lnTo>
                    <a:pt x="968255" y="1209519"/>
                  </a:lnTo>
                  <a:lnTo>
                    <a:pt x="971698" y="1214019"/>
                  </a:lnTo>
                  <a:lnTo>
                    <a:pt x="975405" y="1218520"/>
                  </a:lnTo>
                  <a:lnTo>
                    <a:pt x="979378" y="1223020"/>
                  </a:lnTo>
                  <a:lnTo>
                    <a:pt x="983615" y="1227255"/>
                  </a:lnTo>
                  <a:lnTo>
                    <a:pt x="988118" y="1231491"/>
                  </a:lnTo>
                  <a:lnTo>
                    <a:pt x="992620" y="1235461"/>
                  </a:lnTo>
                  <a:lnTo>
                    <a:pt x="997652" y="1239432"/>
                  </a:lnTo>
                  <a:lnTo>
                    <a:pt x="1002684" y="1242874"/>
                  </a:lnTo>
                  <a:lnTo>
                    <a:pt x="1007981" y="1246844"/>
                  </a:lnTo>
                  <a:lnTo>
                    <a:pt x="1013278" y="1250286"/>
                  </a:lnTo>
                  <a:lnTo>
                    <a:pt x="1018839" y="1253992"/>
                  </a:lnTo>
                  <a:lnTo>
                    <a:pt x="1024931" y="1257168"/>
                  </a:lnTo>
                  <a:lnTo>
                    <a:pt x="1030757" y="1260345"/>
                  </a:lnTo>
                  <a:lnTo>
                    <a:pt x="1037113" y="1263521"/>
                  </a:lnTo>
                  <a:lnTo>
                    <a:pt x="1049826" y="1269345"/>
                  </a:lnTo>
                  <a:lnTo>
                    <a:pt x="1063333" y="1274904"/>
                  </a:lnTo>
                  <a:lnTo>
                    <a:pt x="1077369" y="1279934"/>
                  </a:lnTo>
                  <a:lnTo>
                    <a:pt x="1091936" y="1284434"/>
                  </a:lnTo>
                  <a:lnTo>
                    <a:pt x="1106502" y="1288670"/>
                  </a:lnTo>
                  <a:lnTo>
                    <a:pt x="1122128" y="1292376"/>
                  </a:lnTo>
                  <a:lnTo>
                    <a:pt x="1137488" y="1295552"/>
                  </a:lnTo>
                  <a:lnTo>
                    <a:pt x="1153379" y="1298199"/>
                  </a:lnTo>
                  <a:lnTo>
                    <a:pt x="1169269" y="1300582"/>
                  </a:lnTo>
                  <a:lnTo>
                    <a:pt x="1169269" y="1347437"/>
                  </a:lnTo>
                  <a:lnTo>
                    <a:pt x="1169269" y="1349290"/>
                  </a:lnTo>
                  <a:lnTo>
                    <a:pt x="1169534" y="1350878"/>
                  </a:lnTo>
                  <a:lnTo>
                    <a:pt x="1170858" y="1354055"/>
                  </a:lnTo>
                  <a:lnTo>
                    <a:pt x="1172183" y="1356702"/>
                  </a:lnTo>
                  <a:lnTo>
                    <a:pt x="1174036" y="1359349"/>
                  </a:lnTo>
                  <a:lnTo>
                    <a:pt x="1176685" y="1361202"/>
                  </a:lnTo>
                  <a:lnTo>
                    <a:pt x="1179333" y="1363055"/>
                  </a:lnTo>
                  <a:lnTo>
                    <a:pt x="1182511" y="1363849"/>
                  </a:lnTo>
                  <a:lnTo>
                    <a:pt x="1184100" y="1364114"/>
                  </a:lnTo>
                  <a:lnTo>
                    <a:pt x="1185954" y="1364114"/>
                  </a:lnTo>
                  <a:lnTo>
                    <a:pt x="1249516" y="1364114"/>
                  </a:lnTo>
                  <a:lnTo>
                    <a:pt x="1251105" y="1364114"/>
                  </a:lnTo>
                  <a:lnTo>
                    <a:pt x="1252694" y="1363849"/>
                  </a:lnTo>
                  <a:lnTo>
                    <a:pt x="1255873" y="1363055"/>
                  </a:lnTo>
                  <a:lnTo>
                    <a:pt x="1258786" y="1361202"/>
                  </a:lnTo>
                  <a:lnTo>
                    <a:pt x="1261169" y="1359349"/>
                  </a:lnTo>
                  <a:lnTo>
                    <a:pt x="1263288" y="1356702"/>
                  </a:lnTo>
                  <a:lnTo>
                    <a:pt x="1264877" y="1354055"/>
                  </a:lnTo>
                  <a:lnTo>
                    <a:pt x="1265672" y="1350878"/>
                  </a:lnTo>
                  <a:lnTo>
                    <a:pt x="1265936" y="1349290"/>
                  </a:lnTo>
                  <a:lnTo>
                    <a:pt x="1265936" y="1347437"/>
                  </a:lnTo>
                  <a:lnTo>
                    <a:pt x="1265936" y="1304553"/>
                  </a:lnTo>
                  <a:lnTo>
                    <a:pt x="1278119" y="1303758"/>
                  </a:lnTo>
                  <a:lnTo>
                    <a:pt x="1290302" y="1302700"/>
                  </a:lnTo>
                  <a:lnTo>
                    <a:pt x="1301690" y="1301376"/>
                  </a:lnTo>
                  <a:lnTo>
                    <a:pt x="1313343" y="1299788"/>
                  </a:lnTo>
                  <a:lnTo>
                    <a:pt x="1324466" y="1297935"/>
                  </a:lnTo>
                  <a:lnTo>
                    <a:pt x="1335855" y="1295817"/>
                  </a:lnTo>
                  <a:lnTo>
                    <a:pt x="1346448" y="1293170"/>
                  </a:lnTo>
                  <a:lnTo>
                    <a:pt x="1356777" y="1290523"/>
                  </a:lnTo>
                  <a:lnTo>
                    <a:pt x="1366841" y="1287611"/>
                  </a:lnTo>
                  <a:lnTo>
                    <a:pt x="1376905" y="1284169"/>
                  </a:lnTo>
                  <a:lnTo>
                    <a:pt x="1386175" y="1280728"/>
                  </a:lnTo>
                  <a:lnTo>
                    <a:pt x="1395179" y="1276757"/>
                  </a:lnTo>
                  <a:lnTo>
                    <a:pt x="1403389" y="1272522"/>
                  </a:lnTo>
                  <a:lnTo>
                    <a:pt x="1411599" y="1268022"/>
                  </a:lnTo>
                  <a:lnTo>
                    <a:pt x="1419280" y="1263257"/>
                  </a:lnTo>
                  <a:lnTo>
                    <a:pt x="1426166" y="1258227"/>
                  </a:lnTo>
                  <a:lnTo>
                    <a:pt x="1431727" y="1253992"/>
                  </a:lnTo>
                  <a:lnTo>
                    <a:pt x="1436494" y="1249491"/>
                  </a:lnTo>
                  <a:lnTo>
                    <a:pt x="1441526" y="1244991"/>
                  </a:lnTo>
                  <a:lnTo>
                    <a:pt x="1446029" y="1240491"/>
                  </a:lnTo>
                  <a:lnTo>
                    <a:pt x="1450531" y="1235726"/>
                  </a:lnTo>
                  <a:lnTo>
                    <a:pt x="1454769" y="1230961"/>
                  </a:lnTo>
                  <a:lnTo>
                    <a:pt x="1458476" y="1226196"/>
                  </a:lnTo>
                  <a:lnTo>
                    <a:pt x="1462184" y="1221167"/>
                  </a:lnTo>
                  <a:lnTo>
                    <a:pt x="1465892" y="1215872"/>
                  </a:lnTo>
                  <a:lnTo>
                    <a:pt x="1469335" y="1210578"/>
                  </a:lnTo>
                  <a:lnTo>
                    <a:pt x="1472248" y="1205284"/>
                  </a:lnTo>
                  <a:lnTo>
                    <a:pt x="1475161" y="1199989"/>
                  </a:lnTo>
                  <a:lnTo>
                    <a:pt x="1478075" y="1194695"/>
                  </a:lnTo>
                  <a:lnTo>
                    <a:pt x="1480458" y="1189136"/>
                  </a:lnTo>
                  <a:lnTo>
                    <a:pt x="1482842" y="1183312"/>
                  </a:lnTo>
                  <a:lnTo>
                    <a:pt x="1484696" y="1177753"/>
                  </a:lnTo>
                  <a:lnTo>
                    <a:pt x="1486550" y="1172194"/>
                  </a:lnTo>
                  <a:lnTo>
                    <a:pt x="1487874" y="1166370"/>
                  </a:lnTo>
                  <a:lnTo>
                    <a:pt x="1489198" y="1160547"/>
                  </a:lnTo>
                  <a:lnTo>
                    <a:pt x="1489992" y="1154723"/>
                  </a:lnTo>
                  <a:lnTo>
                    <a:pt x="1490787" y="1148899"/>
                  </a:lnTo>
                  <a:lnTo>
                    <a:pt x="1491581" y="1142810"/>
                  </a:lnTo>
                  <a:lnTo>
                    <a:pt x="1491846" y="1136987"/>
                  </a:lnTo>
                  <a:lnTo>
                    <a:pt x="1491846" y="1131163"/>
                  </a:lnTo>
                  <a:lnTo>
                    <a:pt x="1491581" y="1125339"/>
                  </a:lnTo>
                  <a:lnTo>
                    <a:pt x="1491317" y="1119251"/>
                  </a:lnTo>
                  <a:lnTo>
                    <a:pt x="1490257" y="1113427"/>
                  </a:lnTo>
                  <a:lnTo>
                    <a:pt x="1489198" y="1107603"/>
                  </a:lnTo>
                  <a:lnTo>
                    <a:pt x="1488139" y="1101515"/>
                  </a:lnTo>
                  <a:lnTo>
                    <a:pt x="1486550" y="1095426"/>
                  </a:lnTo>
                  <a:lnTo>
                    <a:pt x="1484431" y="1089867"/>
                  </a:lnTo>
                  <a:lnTo>
                    <a:pt x="1482577" y="1084043"/>
                  </a:lnTo>
                  <a:lnTo>
                    <a:pt x="1479664" y="1077690"/>
                  </a:lnTo>
                  <a:lnTo>
                    <a:pt x="1476486" y="1071866"/>
                  </a:lnTo>
                  <a:lnTo>
                    <a:pt x="1473307" y="1066043"/>
                  </a:lnTo>
                  <a:lnTo>
                    <a:pt x="1469070" y="1060219"/>
                  </a:lnTo>
                  <a:lnTo>
                    <a:pt x="1464832" y="1054924"/>
                  </a:lnTo>
                  <a:lnTo>
                    <a:pt x="1459801" y="1049630"/>
                  </a:lnTo>
                  <a:lnTo>
                    <a:pt x="1454769" y="1044336"/>
                  </a:lnTo>
                  <a:lnTo>
                    <a:pt x="1448942" y="1039306"/>
                  </a:lnTo>
                  <a:lnTo>
                    <a:pt x="1443115" y="1034541"/>
                  </a:lnTo>
                  <a:lnTo>
                    <a:pt x="1437024" y="1029776"/>
                  </a:lnTo>
                  <a:lnTo>
                    <a:pt x="1430403" y="1025011"/>
                  </a:lnTo>
                  <a:lnTo>
                    <a:pt x="1423782" y="1020511"/>
                  </a:lnTo>
                  <a:lnTo>
                    <a:pt x="1416631" y="1016011"/>
                  </a:lnTo>
                  <a:lnTo>
                    <a:pt x="1409481" y="1011776"/>
                  </a:lnTo>
                  <a:lnTo>
                    <a:pt x="1402065" y="1007540"/>
                  </a:lnTo>
                  <a:lnTo>
                    <a:pt x="1394385" y="1003569"/>
                  </a:lnTo>
                  <a:lnTo>
                    <a:pt x="1378759" y="995628"/>
                  </a:lnTo>
                  <a:lnTo>
                    <a:pt x="1362604" y="988216"/>
                  </a:lnTo>
                  <a:lnTo>
                    <a:pt x="1346183" y="981333"/>
                  </a:lnTo>
                  <a:lnTo>
                    <a:pt x="1329498" y="974715"/>
                  </a:lnTo>
                  <a:lnTo>
                    <a:pt x="1313343" y="968362"/>
                  </a:lnTo>
                  <a:lnTo>
                    <a:pt x="1296923" y="962273"/>
                  </a:lnTo>
                  <a:lnTo>
                    <a:pt x="1265936" y="951420"/>
                  </a:lnTo>
                  <a:lnTo>
                    <a:pt x="1265936" y="735411"/>
                  </a:lnTo>
                  <a:lnTo>
                    <a:pt x="1278914" y="738588"/>
                  </a:lnTo>
                  <a:lnTo>
                    <a:pt x="1291361" y="742029"/>
                  </a:lnTo>
                  <a:lnTo>
                    <a:pt x="1295864" y="743352"/>
                  </a:lnTo>
                  <a:lnTo>
                    <a:pt x="1300366" y="744941"/>
                  </a:lnTo>
                  <a:lnTo>
                    <a:pt x="1310165" y="749176"/>
                  </a:lnTo>
                  <a:lnTo>
                    <a:pt x="1319964" y="754206"/>
                  </a:lnTo>
                  <a:lnTo>
                    <a:pt x="1329763" y="759765"/>
                  </a:lnTo>
                  <a:lnTo>
                    <a:pt x="1339562" y="765589"/>
                  </a:lnTo>
                  <a:lnTo>
                    <a:pt x="1348567" y="771412"/>
                  </a:lnTo>
                  <a:lnTo>
                    <a:pt x="1357042" y="777236"/>
                  </a:lnTo>
                  <a:lnTo>
                    <a:pt x="1364458" y="782795"/>
                  </a:lnTo>
                  <a:lnTo>
                    <a:pt x="1368960" y="786237"/>
                  </a:lnTo>
                  <a:lnTo>
                    <a:pt x="1373197" y="789943"/>
                  </a:lnTo>
                  <a:lnTo>
                    <a:pt x="1376375" y="792855"/>
                  </a:lnTo>
                  <a:lnTo>
                    <a:pt x="1376111" y="792590"/>
                  </a:lnTo>
                  <a:lnTo>
                    <a:pt x="1376905" y="793384"/>
                  </a:lnTo>
                  <a:lnTo>
                    <a:pt x="1379024" y="796296"/>
                  </a:lnTo>
                  <a:lnTo>
                    <a:pt x="1381407" y="798943"/>
                  </a:lnTo>
                  <a:lnTo>
                    <a:pt x="1384056" y="802384"/>
                  </a:lnTo>
                  <a:lnTo>
                    <a:pt x="1386969" y="805032"/>
                  </a:lnTo>
                  <a:lnTo>
                    <a:pt x="1389882" y="807149"/>
                  </a:lnTo>
                  <a:lnTo>
                    <a:pt x="1393060" y="808738"/>
                  </a:lnTo>
                  <a:lnTo>
                    <a:pt x="1396768" y="810061"/>
                  </a:lnTo>
                  <a:lnTo>
                    <a:pt x="1400476" y="810855"/>
                  </a:lnTo>
                  <a:lnTo>
                    <a:pt x="1404184" y="811120"/>
                  </a:lnTo>
                  <a:lnTo>
                    <a:pt x="1407892" y="811120"/>
                  </a:lnTo>
                  <a:lnTo>
                    <a:pt x="1411599" y="810591"/>
                  </a:lnTo>
                  <a:lnTo>
                    <a:pt x="1415837" y="810061"/>
                  </a:lnTo>
                  <a:lnTo>
                    <a:pt x="1419809" y="808738"/>
                  </a:lnTo>
                  <a:lnTo>
                    <a:pt x="1423782" y="807414"/>
                  </a:lnTo>
                  <a:lnTo>
                    <a:pt x="1427755" y="805826"/>
                  </a:lnTo>
                  <a:lnTo>
                    <a:pt x="1431198" y="803708"/>
                  </a:lnTo>
                  <a:lnTo>
                    <a:pt x="1435170" y="801590"/>
                  </a:lnTo>
                  <a:lnTo>
                    <a:pt x="1438878" y="798943"/>
                  </a:lnTo>
                  <a:lnTo>
                    <a:pt x="1442321" y="796561"/>
                  </a:lnTo>
                  <a:lnTo>
                    <a:pt x="1445764" y="793649"/>
                  </a:lnTo>
                  <a:lnTo>
                    <a:pt x="1448677" y="790737"/>
                  </a:lnTo>
                  <a:lnTo>
                    <a:pt x="1451855" y="787825"/>
                  </a:lnTo>
                  <a:lnTo>
                    <a:pt x="1454504" y="784384"/>
                  </a:lnTo>
                  <a:lnTo>
                    <a:pt x="1456622" y="780942"/>
                  </a:lnTo>
                  <a:lnTo>
                    <a:pt x="1458741" y="777766"/>
                  </a:lnTo>
                  <a:lnTo>
                    <a:pt x="1460595" y="774324"/>
                  </a:lnTo>
                  <a:lnTo>
                    <a:pt x="1461919" y="770883"/>
                  </a:lnTo>
                  <a:lnTo>
                    <a:pt x="1462714" y="767442"/>
                  </a:lnTo>
                  <a:lnTo>
                    <a:pt x="1463773" y="764000"/>
                  </a:lnTo>
                  <a:lnTo>
                    <a:pt x="1463773" y="760559"/>
                  </a:lnTo>
                  <a:lnTo>
                    <a:pt x="1463243" y="757118"/>
                  </a:lnTo>
                  <a:lnTo>
                    <a:pt x="1462449" y="753676"/>
                  </a:lnTo>
                  <a:lnTo>
                    <a:pt x="1461125" y="750765"/>
                  </a:lnTo>
                  <a:lnTo>
                    <a:pt x="1459536" y="747588"/>
                  </a:lnTo>
                  <a:lnTo>
                    <a:pt x="1456622" y="743882"/>
                  </a:lnTo>
                  <a:lnTo>
                    <a:pt x="1453709" y="740441"/>
                  </a:lnTo>
                  <a:lnTo>
                    <a:pt x="1447618" y="733558"/>
                  </a:lnTo>
                  <a:lnTo>
                    <a:pt x="1440467" y="726675"/>
                  </a:lnTo>
                  <a:lnTo>
                    <a:pt x="1432787" y="720322"/>
                  </a:lnTo>
                  <a:lnTo>
                    <a:pt x="1424577" y="713969"/>
                  </a:lnTo>
                  <a:lnTo>
                    <a:pt x="1415837" y="707616"/>
                  </a:lnTo>
                  <a:lnTo>
                    <a:pt x="1406567" y="701792"/>
                  </a:lnTo>
                  <a:lnTo>
                    <a:pt x="1397033" y="696233"/>
                  </a:lnTo>
                  <a:lnTo>
                    <a:pt x="1387234" y="691203"/>
                  </a:lnTo>
                  <a:lnTo>
                    <a:pt x="1377435" y="685909"/>
                  </a:lnTo>
                  <a:lnTo>
                    <a:pt x="1367106" y="681144"/>
                  </a:lnTo>
                  <a:lnTo>
                    <a:pt x="1357042" y="677173"/>
                  </a:lnTo>
                  <a:lnTo>
                    <a:pt x="1346978" y="673467"/>
                  </a:lnTo>
                  <a:lnTo>
                    <a:pt x="1336914" y="669761"/>
                  </a:lnTo>
                  <a:lnTo>
                    <a:pt x="1327380" y="666849"/>
                  </a:lnTo>
                  <a:lnTo>
                    <a:pt x="1317845" y="664467"/>
                  </a:lnTo>
                  <a:lnTo>
                    <a:pt x="1305133" y="661555"/>
                  </a:lnTo>
                  <a:lnTo>
                    <a:pt x="1292421" y="659437"/>
                  </a:lnTo>
                  <a:lnTo>
                    <a:pt x="1279179" y="657584"/>
                  </a:lnTo>
                  <a:lnTo>
                    <a:pt x="1265936" y="656261"/>
                  </a:lnTo>
                  <a:lnTo>
                    <a:pt x="1265936" y="609670"/>
                  </a:lnTo>
                  <a:lnTo>
                    <a:pt x="1265936" y="607817"/>
                  </a:lnTo>
                  <a:lnTo>
                    <a:pt x="1265672" y="606229"/>
                  </a:lnTo>
                  <a:lnTo>
                    <a:pt x="1264877" y="603052"/>
                  </a:lnTo>
                  <a:lnTo>
                    <a:pt x="1263288" y="600405"/>
                  </a:lnTo>
                  <a:lnTo>
                    <a:pt x="1261169" y="597758"/>
                  </a:lnTo>
                  <a:lnTo>
                    <a:pt x="1258786" y="595905"/>
                  </a:lnTo>
                  <a:lnTo>
                    <a:pt x="1255873" y="594052"/>
                  </a:lnTo>
                  <a:lnTo>
                    <a:pt x="1252694" y="593258"/>
                  </a:lnTo>
                  <a:lnTo>
                    <a:pt x="1251105" y="592993"/>
                  </a:lnTo>
                  <a:lnTo>
                    <a:pt x="1249516" y="592728"/>
                  </a:lnTo>
                  <a:lnTo>
                    <a:pt x="1185954" y="592728"/>
                  </a:lnTo>
                  <a:close/>
                  <a:moveTo>
                    <a:pt x="994739" y="469900"/>
                  </a:moveTo>
                  <a:lnTo>
                    <a:pt x="1212438" y="469900"/>
                  </a:lnTo>
                  <a:lnTo>
                    <a:pt x="1243160" y="469900"/>
                  </a:lnTo>
                  <a:lnTo>
                    <a:pt x="1460860" y="469900"/>
                  </a:lnTo>
                  <a:lnTo>
                    <a:pt x="1464568" y="475988"/>
                  </a:lnTo>
                  <a:lnTo>
                    <a:pt x="1468540" y="482341"/>
                  </a:lnTo>
                  <a:lnTo>
                    <a:pt x="1472513" y="488430"/>
                  </a:lnTo>
                  <a:lnTo>
                    <a:pt x="1477545" y="494783"/>
                  </a:lnTo>
                  <a:lnTo>
                    <a:pt x="1482842" y="501136"/>
                  </a:lnTo>
                  <a:lnTo>
                    <a:pt x="1488139" y="507490"/>
                  </a:lnTo>
                  <a:lnTo>
                    <a:pt x="1493965" y="514107"/>
                  </a:lnTo>
                  <a:lnTo>
                    <a:pt x="1500321" y="520725"/>
                  </a:lnTo>
                  <a:lnTo>
                    <a:pt x="1513563" y="534226"/>
                  </a:lnTo>
                  <a:lnTo>
                    <a:pt x="1528394" y="547991"/>
                  </a:lnTo>
                  <a:lnTo>
                    <a:pt x="1544020" y="562021"/>
                  </a:lnTo>
                  <a:lnTo>
                    <a:pt x="1560705" y="576845"/>
                  </a:lnTo>
                  <a:lnTo>
                    <a:pt x="1595929" y="607553"/>
                  </a:lnTo>
                  <a:lnTo>
                    <a:pt x="1614733" y="623700"/>
                  </a:lnTo>
                  <a:lnTo>
                    <a:pt x="1633801" y="640113"/>
                  </a:lnTo>
                  <a:lnTo>
                    <a:pt x="1652870" y="657584"/>
                  </a:lnTo>
                  <a:lnTo>
                    <a:pt x="1672468" y="675585"/>
                  </a:lnTo>
                  <a:lnTo>
                    <a:pt x="1691802" y="694115"/>
                  </a:lnTo>
                  <a:lnTo>
                    <a:pt x="1711400" y="713704"/>
                  </a:lnTo>
                  <a:lnTo>
                    <a:pt x="1720934" y="723499"/>
                  </a:lnTo>
                  <a:lnTo>
                    <a:pt x="1730469" y="733558"/>
                  </a:lnTo>
                  <a:lnTo>
                    <a:pt x="1740003" y="743882"/>
                  </a:lnTo>
                  <a:lnTo>
                    <a:pt x="1749272" y="754206"/>
                  </a:lnTo>
                  <a:lnTo>
                    <a:pt x="1758542" y="765059"/>
                  </a:lnTo>
                  <a:lnTo>
                    <a:pt x="1767811" y="775913"/>
                  </a:lnTo>
                  <a:lnTo>
                    <a:pt x="1776816" y="787295"/>
                  </a:lnTo>
                  <a:lnTo>
                    <a:pt x="1785556" y="798414"/>
                  </a:lnTo>
                  <a:lnTo>
                    <a:pt x="1794295" y="810061"/>
                  </a:lnTo>
                  <a:lnTo>
                    <a:pt x="1802770" y="821709"/>
                  </a:lnTo>
                  <a:lnTo>
                    <a:pt x="1810716" y="833886"/>
                  </a:lnTo>
                  <a:lnTo>
                    <a:pt x="1818926" y="845798"/>
                  </a:lnTo>
                  <a:lnTo>
                    <a:pt x="1826606" y="858504"/>
                  </a:lnTo>
                  <a:lnTo>
                    <a:pt x="1834286" y="871211"/>
                  </a:lnTo>
                  <a:lnTo>
                    <a:pt x="1841437" y="884182"/>
                  </a:lnTo>
                  <a:lnTo>
                    <a:pt x="1848323" y="897418"/>
                  </a:lnTo>
                  <a:lnTo>
                    <a:pt x="1854944" y="910918"/>
                  </a:lnTo>
                  <a:lnTo>
                    <a:pt x="1861035" y="924684"/>
                  </a:lnTo>
                  <a:lnTo>
                    <a:pt x="1867127" y="938714"/>
                  </a:lnTo>
                  <a:lnTo>
                    <a:pt x="1872688" y="953008"/>
                  </a:lnTo>
                  <a:lnTo>
                    <a:pt x="1877985" y="967303"/>
                  </a:lnTo>
                  <a:lnTo>
                    <a:pt x="1882752" y="982127"/>
                  </a:lnTo>
                  <a:lnTo>
                    <a:pt x="1887255" y="997481"/>
                  </a:lnTo>
                  <a:lnTo>
                    <a:pt x="1891227" y="1012834"/>
                  </a:lnTo>
                  <a:lnTo>
                    <a:pt x="1894935" y="1028188"/>
                  </a:lnTo>
                  <a:lnTo>
                    <a:pt x="1897848" y="1044336"/>
                  </a:lnTo>
                  <a:lnTo>
                    <a:pt x="1900762" y="1060483"/>
                  </a:lnTo>
                  <a:lnTo>
                    <a:pt x="1903145" y="1077161"/>
                  </a:lnTo>
                  <a:lnTo>
                    <a:pt x="1904734" y="1094103"/>
                  </a:lnTo>
                  <a:lnTo>
                    <a:pt x="1905794" y="1111309"/>
                  </a:lnTo>
                  <a:lnTo>
                    <a:pt x="1906588" y="1128516"/>
                  </a:lnTo>
                  <a:lnTo>
                    <a:pt x="1906588" y="1146517"/>
                  </a:lnTo>
                  <a:lnTo>
                    <a:pt x="1906323" y="1161076"/>
                  </a:lnTo>
                  <a:lnTo>
                    <a:pt x="1905529" y="1175635"/>
                  </a:lnTo>
                  <a:lnTo>
                    <a:pt x="1904469" y="1189665"/>
                  </a:lnTo>
                  <a:lnTo>
                    <a:pt x="1903145" y="1203166"/>
                  </a:lnTo>
                  <a:lnTo>
                    <a:pt x="1901027" y="1216667"/>
                  </a:lnTo>
                  <a:lnTo>
                    <a:pt x="1898908" y="1229108"/>
                  </a:lnTo>
                  <a:lnTo>
                    <a:pt x="1896259" y="1241815"/>
                  </a:lnTo>
                  <a:lnTo>
                    <a:pt x="1893081" y="1253992"/>
                  </a:lnTo>
                  <a:lnTo>
                    <a:pt x="1889903" y="1265639"/>
                  </a:lnTo>
                  <a:lnTo>
                    <a:pt x="1886195" y="1277287"/>
                  </a:lnTo>
                  <a:lnTo>
                    <a:pt x="1881958" y="1288140"/>
                  </a:lnTo>
                  <a:lnTo>
                    <a:pt x="1877720" y="1299258"/>
                  </a:lnTo>
                  <a:lnTo>
                    <a:pt x="1872953" y="1309582"/>
                  </a:lnTo>
                  <a:lnTo>
                    <a:pt x="1867656" y="1319641"/>
                  </a:lnTo>
                  <a:lnTo>
                    <a:pt x="1862360" y="1329436"/>
                  </a:lnTo>
                  <a:lnTo>
                    <a:pt x="1856268" y="1338966"/>
                  </a:lnTo>
                  <a:lnTo>
                    <a:pt x="1850177" y="1347966"/>
                  </a:lnTo>
                  <a:lnTo>
                    <a:pt x="1843556" y="1356967"/>
                  </a:lnTo>
                  <a:lnTo>
                    <a:pt x="1836670" y="1365437"/>
                  </a:lnTo>
                  <a:lnTo>
                    <a:pt x="1829254" y="1373908"/>
                  </a:lnTo>
                  <a:lnTo>
                    <a:pt x="1821839" y="1381850"/>
                  </a:lnTo>
                  <a:lnTo>
                    <a:pt x="1813894" y="1389262"/>
                  </a:lnTo>
                  <a:lnTo>
                    <a:pt x="1805684" y="1396939"/>
                  </a:lnTo>
                  <a:lnTo>
                    <a:pt x="1797209" y="1404086"/>
                  </a:lnTo>
                  <a:lnTo>
                    <a:pt x="1788204" y="1410969"/>
                  </a:lnTo>
                  <a:lnTo>
                    <a:pt x="1779464" y="1417587"/>
                  </a:lnTo>
                  <a:lnTo>
                    <a:pt x="1769665" y="1423675"/>
                  </a:lnTo>
                  <a:lnTo>
                    <a:pt x="1759866" y="1429764"/>
                  </a:lnTo>
                  <a:lnTo>
                    <a:pt x="1749802" y="1435588"/>
                  </a:lnTo>
                  <a:lnTo>
                    <a:pt x="1739473" y="1441411"/>
                  </a:lnTo>
                  <a:lnTo>
                    <a:pt x="1728615" y="1446706"/>
                  </a:lnTo>
                  <a:lnTo>
                    <a:pt x="1717756" y="1451735"/>
                  </a:lnTo>
                  <a:lnTo>
                    <a:pt x="1706633" y="1456500"/>
                  </a:lnTo>
                  <a:lnTo>
                    <a:pt x="1694980" y="1461000"/>
                  </a:lnTo>
                  <a:lnTo>
                    <a:pt x="1683327" y="1465501"/>
                  </a:lnTo>
                  <a:lnTo>
                    <a:pt x="1671144" y="1469736"/>
                  </a:lnTo>
                  <a:lnTo>
                    <a:pt x="1658432" y="1473707"/>
                  </a:lnTo>
                  <a:lnTo>
                    <a:pt x="1645719" y="1477413"/>
                  </a:lnTo>
                  <a:lnTo>
                    <a:pt x="1633007" y="1480854"/>
                  </a:lnTo>
                  <a:lnTo>
                    <a:pt x="1619765" y="1484295"/>
                  </a:lnTo>
                  <a:lnTo>
                    <a:pt x="1606258" y="1487472"/>
                  </a:lnTo>
                  <a:lnTo>
                    <a:pt x="1592486" y="1490384"/>
                  </a:lnTo>
                  <a:lnTo>
                    <a:pt x="1578450" y="1493296"/>
                  </a:lnTo>
                  <a:lnTo>
                    <a:pt x="1563883" y="1495943"/>
                  </a:lnTo>
                  <a:lnTo>
                    <a:pt x="1549582" y="1498325"/>
                  </a:lnTo>
                  <a:lnTo>
                    <a:pt x="1534751" y="1500708"/>
                  </a:lnTo>
                  <a:lnTo>
                    <a:pt x="1519655" y="1502561"/>
                  </a:lnTo>
                  <a:lnTo>
                    <a:pt x="1504294" y="1504679"/>
                  </a:lnTo>
                  <a:lnTo>
                    <a:pt x="1488933" y="1506267"/>
                  </a:lnTo>
                  <a:lnTo>
                    <a:pt x="1473307" y="1507855"/>
                  </a:lnTo>
                  <a:lnTo>
                    <a:pt x="1440997" y="1510767"/>
                  </a:lnTo>
                  <a:lnTo>
                    <a:pt x="1407627" y="1512885"/>
                  </a:lnTo>
                  <a:lnTo>
                    <a:pt x="1373727" y="1515003"/>
                  </a:lnTo>
                  <a:lnTo>
                    <a:pt x="1338768" y="1516061"/>
                  </a:lnTo>
                  <a:lnTo>
                    <a:pt x="1302749" y="1517120"/>
                  </a:lnTo>
                  <a:lnTo>
                    <a:pt x="1266201" y="1517385"/>
                  </a:lnTo>
                  <a:lnTo>
                    <a:pt x="1228859" y="1517650"/>
                  </a:lnTo>
                  <a:lnTo>
                    <a:pt x="1227799" y="1517650"/>
                  </a:lnTo>
                  <a:lnTo>
                    <a:pt x="1226740" y="1517650"/>
                  </a:lnTo>
                  <a:lnTo>
                    <a:pt x="1189662" y="1517385"/>
                  </a:lnTo>
                  <a:lnTo>
                    <a:pt x="1152849" y="1517120"/>
                  </a:lnTo>
                  <a:lnTo>
                    <a:pt x="1117096" y="1516061"/>
                  </a:lnTo>
                  <a:lnTo>
                    <a:pt x="1082136" y="1515003"/>
                  </a:lnTo>
                  <a:lnTo>
                    <a:pt x="1048237" y="1512885"/>
                  </a:lnTo>
                  <a:lnTo>
                    <a:pt x="1014867" y="1510767"/>
                  </a:lnTo>
                  <a:lnTo>
                    <a:pt x="982556" y="1507855"/>
                  </a:lnTo>
                  <a:lnTo>
                    <a:pt x="966930" y="1506267"/>
                  </a:lnTo>
                  <a:lnTo>
                    <a:pt x="951570" y="1504679"/>
                  </a:lnTo>
                  <a:lnTo>
                    <a:pt x="935944" y="1502561"/>
                  </a:lnTo>
                  <a:lnTo>
                    <a:pt x="921113" y="1500708"/>
                  </a:lnTo>
                  <a:lnTo>
                    <a:pt x="906282" y="1498325"/>
                  </a:lnTo>
                  <a:lnTo>
                    <a:pt x="891451" y="1495943"/>
                  </a:lnTo>
                  <a:lnTo>
                    <a:pt x="877149" y="1493296"/>
                  </a:lnTo>
                  <a:lnTo>
                    <a:pt x="863377" y="1490384"/>
                  </a:lnTo>
                  <a:lnTo>
                    <a:pt x="849606" y="1487472"/>
                  </a:lnTo>
                  <a:lnTo>
                    <a:pt x="836099" y="1484295"/>
                  </a:lnTo>
                  <a:lnTo>
                    <a:pt x="822592" y="1480854"/>
                  </a:lnTo>
                  <a:lnTo>
                    <a:pt x="809879" y="1477413"/>
                  </a:lnTo>
                  <a:lnTo>
                    <a:pt x="797167" y="1473707"/>
                  </a:lnTo>
                  <a:lnTo>
                    <a:pt x="784719" y="1469736"/>
                  </a:lnTo>
                  <a:lnTo>
                    <a:pt x="772537" y="1465501"/>
                  </a:lnTo>
                  <a:lnTo>
                    <a:pt x="760884" y="1461000"/>
                  </a:lnTo>
                  <a:lnTo>
                    <a:pt x="749231" y="1456500"/>
                  </a:lnTo>
                  <a:lnTo>
                    <a:pt x="737842" y="1451735"/>
                  </a:lnTo>
                  <a:lnTo>
                    <a:pt x="726719" y="1446706"/>
                  </a:lnTo>
                  <a:lnTo>
                    <a:pt x="716125" y="1441411"/>
                  </a:lnTo>
                  <a:lnTo>
                    <a:pt x="705797" y="1435588"/>
                  </a:lnTo>
                  <a:lnTo>
                    <a:pt x="695733" y="1429764"/>
                  </a:lnTo>
                  <a:lnTo>
                    <a:pt x="686198" y="1423675"/>
                  </a:lnTo>
                  <a:lnTo>
                    <a:pt x="676399" y="1417587"/>
                  </a:lnTo>
                  <a:lnTo>
                    <a:pt x="667130" y="1410969"/>
                  </a:lnTo>
                  <a:lnTo>
                    <a:pt x="658655" y="1404086"/>
                  </a:lnTo>
                  <a:lnTo>
                    <a:pt x="650180" y="1396939"/>
                  </a:lnTo>
                  <a:lnTo>
                    <a:pt x="641705" y="1389262"/>
                  </a:lnTo>
                  <a:lnTo>
                    <a:pt x="633760" y="1381850"/>
                  </a:lnTo>
                  <a:lnTo>
                    <a:pt x="626609" y="1373908"/>
                  </a:lnTo>
                  <a:lnTo>
                    <a:pt x="619193" y="1365437"/>
                  </a:lnTo>
                  <a:lnTo>
                    <a:pt x="612043" y="1356967"/>
                  </a:lnTo>
                  <a:lnTo>
                    <a:pt x="605687" y="1347966"/>
                  </a:lnTo>
                  <a:lnTo>
                    <a:pt x="599595" y="1338966"/>
                  </a:lnTo>
                  <a:lnTo>
                    <a:pt x="593504" y="1329436"/>
                  </a:lnTo>
                  <a:lnTo>
                    <a:pt x="588207" y="1319641"/>
                  </a:lnTo>
                  <a:lnTo>
                    <a:pt x="582910" y="1309582"/>
                  </a:lnTo>
                  <a:lnTo>
                    <a:pt x="578143" y="1299258"/>
                  </a:lnTo>
                  <a:lnTo>
                    <a:pt x="573641" y="1288140"/>
                  </a:lnTo>
                  <a:lnTo>
                    <a:pt x="569668" y="1277287"/>
                  </a:lnTo>
                  <a:lnTo>
                    <a:pt x="565695" y="1265639"/>
                  </a:lnTo>
                  <a:lnTo>
                    <a:pt x="562517" y="1253992"/>
                  </a:lnTo>
                  <a:lnTo>
                    <a:pt x="559604" y="1241815"/>
                  </a:lnTo>
                  <a:lnTo>
                    <a:pt x="556691" y="1229108"/>
                  </a:lnTo>
                  <a:lnTo>
                    <a:pt x="554572" y="1216667"/>
                  </a:lnTo>
                  <a:lnTo>
                    <a:pt x="552718" y="1203166"/>
                  </a:lnTo>
                  <a:lnTo>
                    <a:pt x="551129" y="1189665"/>
                  </a:lnTo>
                  <a:lnTo>
                    <a:pt x="550070" y="1175635"/>
                  </a:lnTo>
                  <a:lnTo>
                    <a:pt x="549540" y="1161076"/>
                  </a:lnTo>
                  <a:lnTo>
                    <a:pt x="549275" y="1146517"/>
                  </a:lnTo>
                  <a:lnTo>
                    <a:pt x="549275" y="1128516"/>
                  </a:lnTo>
                  <a:lnTo>
                    <a:pt x="549805" y="1111309"/>
                  </a:lnTo>
                  <a:lnTo>
                    <a:pt x="551129" y="1094103"/>
                  </a:lnTo>
                  <a:lnTo>
                    <a:pt x="552718" y="1077161"/>
                  </a:lnTo>
                  <a:lnTo>
                    <a:pt x="555102" y="1060483"/>
                  </a:lnTo>
                  <a:lnTo>
                    <a:pt x="557485" y="1044336"/>
                  </a:lnTo>
                  <a:lnTo>
                    <a:pt x="560663" y="1028188"/>
                  </a:lnTo>
                  <a:lnTo>
                    <a:pt x="564371" y="1012834"/>
                  </a:lnTo>
                  <a:lnTo>
                    <a:pt x="568344" y="997481"/>
                  </a:lnTo>
                  <a:lnTo>
                    <a:pt x="572846" y="982127"/>
                  </a:lnTo>
                  <a:lnTo>
                    <a:pt x="577878" y="967303"/>
                  </a:lnTo>
                  <a:lnTo>
                    <a:pt x="582910" y="953008"/>
                  </a:lnTo>
                  <a:lnTo>
                    <a:pt x="588472" y="938714"/>
                  </a:lnTo>
                  <a:lnTo>
                    <a:pt x="594563" y="924684"/>
                  </a:lnTo>
                  <a:lnTo>
                    <a:pt x="600919" y="910918"/>
                  </a:lnTo>
                  <a:lnTo>
                    <a:pt x="607276" y="897418"/>
                  </a:lnTo>
                  <a:lnTo>
                    <a:pt x="614426" y="884182"/>
                  </a:lnTo>
                  <a:lnTo>
                    <a:pt x="621577" y="871211"/>
                  </a:lnTo>
                  <a:lnTo>
                    <a:pt x="628993" y="858504"/>
                  </a:lnTo>
                  <a:lnTo>
                    <a:pt x="636938" y="845798"/>
                  </a:lnTo>
                  <a:lnTo>
                    <a:pt x="644883" y="833886"/>
                  </a:lnTo>
                  <a:lnTo>
                    <a:pt x="653093" y="821709"/>
                  </a:lnTo>
                  <a:lnTo>
                    <a:pt x="661568" y="810061"/>
                  </a:lnTo>
                  <a:lnTo>
                    <a:pt x="670043" y="798414"/>
                  </a:lnTo>
                  <a:lnTo>
                    <a:pt x="679048" y="787295"/>
                  </a:lnTo>
                  <a:lnTo>
                    <a:pt x="688052" y="775913"/>
                  </a:lnTo>
                  <a:lnTo>
                    <a:pt x="697057" y="765059"/>
                  </a:lnTo>
                  <a:lnTo>
                    <a:pt x="706326" y="754206"/>
                  </a:lnTo>
                  <a:lnTo>
                    <a:pt x="715596" y="743882"/>
                  </a:lnTo>
                  <a:lnTo>
                    <a:pt x="725130" y="733558"/>
                  </a:lnTo>
                  <a:lnTo>
                    <a:pt x="734664" y="723499"/>
                  </a:lnTo>
                  <a:lnTo>
                    <a:pt x="744463" y="713704"/>
                  </a:lnTo>
                  <a:lnTo>
                    <a:pt x="764062" y="694115"/>
                  </a:lnTo>
                  <a:lnTo>
                    <a:pt x="783395" y="675585"/>
                  </a:lnTo>
                  <a:lnTo>
                    <a:pt x="802729" y="657584"/>
                  </a:lnTo>
                  <a:lnTo>
                    <a:pt x="822062" y="640113"/>
                  </a:lnTo>
                  <a:lnTo>
                    <a:pt x="841131" y="623700"/>
                  </a:lnTo>
                  <a:lnTo>
                    <a:pt x="859934" y="607553"/>
                  </a:lnTo>
                  <a:lnTo>
                    <a:pt x="895158" y="576845"/>
                  </a:lnTo>
                  <a:lnTo>
                    <a:pt x="911843" y="562021"/>
                  </a:lnTo>
                  <a:lnTo>
                    <a:pt x="927204" y="547991"/>
                  </a:lnTo>
                  <a:lnTo>
                    <a:pt x="941770" y="534226"/>
                  </a:lnTo>
                  <a:lnTo>
                    <a:pt x="955277" y="520725"/>
                  </a:lnTo>
                  <a:lnTo>
                    <a:pt x="961634" y="514107"/>
                  </a:lnTo>
                  <a:lnTo>
                    <a:pt x="967460" y="507490"/>
                  </a:lnTo>
                  <a:lnTo>
                    <a:pt x="973022" y="501136"/>
                  </a:lnTo>
                  <a:lnTo>
                    <a:pt x="978054" y="494783"/>
                  </a:lnTo>
                  <a:lnTo>
                    <a:pt x="982821" y="488430"/>
                  </a:lnTo>
                  <a:lnTo>
                    <a:pt x="987323" y="482341"/>
                  </a:lnTo>
                  <a:lnTo>
                    <a:pt x="991296" y="475988"/>
                  </a:lnTo>
                  <a:lnTo>
                    <a:pt x="994739" y="469900"/>
                  </a:lnTo>
                  <a:close/>
                  <a:moveTo>
                    <a:pt x="1025790" y="350837"/>
                  </a:moveTo>
                  <a:lnTo>
                    <a:pt x="1427428" y="350837"/>
                  </a:lnTo>
                  <a:lnTo>
                    <a:pt x="1431926" y="351101"/>
                  </a:lnTo>
                  <a:lnTo>
                    <a:pt x="1436159" y="351631"/>
                  </a:lnTo>
                  <a:lnTo>
                    <a:pt x="1440657" y="352953"/>
                  </a:lnTo>
                  <a:lnTo>
                    <a:pt x="1444361" y="354012"/>
                  </a:lnTo>
                  <a:lnTo>
                    <a:pt x="1448330" y="355599"/>
                  </a:lnTo>
                  <a:lnTo>
                    <a:pt x="1452034" y="357716"/>
                  </a:lnTo>
                  <a:lnTo>
                    <a:pt x="1455474" y="359833"/>
                  </a:lnTo>
                  <a:lnTo>
                    <a:pt x="1458913" y="362478"/>
                  </a:lnTo>
                  <a:lnTo>
                    <a:pt x="1461559" y="365124"/>
                  </a:lnTo>
                  <a:lnTo>
                    <a:pt x="1464205" y="368035"/>
                  </a:lnTo>
                  <a:lnTo>
                    <a:pt x="1466322" y="371474"/>
                  </a:lnTo>
                  <a:lnTo>
                    <a:pt x="1468174" y="374649"/>
                  </a:lnTo>
                  <a:lnTo>
                    <a:pt x="1469761" y="378354"/>
                  </a:lnTo>
                  <a:lnTo>
                    <a:pt x="1470819" y="382058"/>
                  </a:lnTo>
                  <a:lnTo>
                    <a:pt x="1471349" y="386027"/>
                  </a:lnTo>
                  <a:lnTo>
                    <a:pt x="1471613" y="389995"/>
                  </a:lnTo>
                  <a:lnTo>
                    <a:pt x="1471349" y="393964"/>
                  </a:lnTo>
                  <a:lnTo>
                    <a:pt x="1470819" y="397668"/>
                  </a:lnTo>
                  <a:lnTo>
                    <a:pt x="1469761" y="401372"/>
                  </a:lnTo>
                  <a:lnTo>
                    <a:pt x="1468174" y="405077"/>
                  </a:lnTo>
                  <a:lnTo>
                    <a:pt x="1466322" y="408516"/>
                  </a:lnTo>
                  <a:lnTo>
                    <a:pt x="1464205" y="411427"/>
                  </a:lnTo>
                  <a:lnTo>
                    <a:pt x="1461559" y="414602"/>
                  </a:lnTo>
                  <a:lnTo>
                    <a:pt x="1458913" y="417512"/>
                  </a:lnTo>
                  <a:lnTo>
                    <a:pt x="1455474" y="419893"/>
                  </a:lnTo>
                  <a:lnTo>
                    <a:pt x="1452034" y="422275"/>
                  </a:lnTo>
                  <a:lnTo>
                    <a:pt x="1448330" y="424127"/>
                  </a:lnTo>
                  <a:lnTo>
                    <a:pt x="1444361" y="425979"/>
                  </a:lnTo>
                  <a:lnTo>
                    <a:pt x="1440657" y="427037"/>
                  </a:lnTo>
                  <a:lnTo>
                    <a:pt x="1436159" y="428096"/>
                  </a:lnTo>
                  <a:lnTo>
                    <a:pt x="1431926" y="428625"/>
                  </a:lnTo>
                  <a:lnTo>
                    <a:pt x="1427428" y="428625"/>
                  </a:lnTo>
                  <a:lnTo>
                    <a:pt x="1025790" y="428625"/>
                  </a:lnTo>
                  <a:lnTo>
                    <a:pt x="1021027" y="428625"/>
                  </a:lnTo>
                  <a:lnTo>
                    <a:pt x="1016794" y="428096"/>
                  </a:lnTo>
                  <a:lnTo>
                    <a:pt x="1012296" y="427037"/>
                  </a:lnTo>
                  <a:lnTo>
                    <a:pt x="1008327" y="425979"/>
                  </a:lnTo>
                  <a:lnTo>
                    <a:pt x="1004359" y="424127"/>
                  </a:lnTo>
                  <a:lnTo>
                    <a:pt x="1000654" y="422275"/>
                  </a:lnTo>
                  <a:lnTo>
                    <a:pt x="997479" y="419893"/>
                  </a:lnTo>
                  <a:lnTo>
                    <a:pt x="994040" y="417512"/>
                  </a:lnTo>
                  <a:lnTo>
                    <a:pt x="991129" y="414602"/>
                  </a:lnTo>
                  <a:lnTo>
                    <a:pt x="988748" y="411427"/>
                  </a:lnTo>
                  <a:lnTo>
                    <a:pt x="986367" y="408516"/>
                  </a:lnTo>
                  <a:lnTo>
                    <a:pt x="984779" y="405077"/>
                  </a:lnTo>
                  <a:lnTo>
                    <a:pt x="983192" y="401372"/>
                  </a:lnTo>
                  <a:lnTo>
                    <a:pt x="981869" y="397668"/>
                  </a:lnTo>
                  <a:lnTo>
                    <a:pt x="981340" y="393964"/>
                  </a:lnTo>
                  <a:lnTo>
                    <a:pt x="981075" y="389995"/>
                  </a:lnTo>
                  <a:lnTo>
                    <a:pt x="981340" y="386027"/>
                  </a:lnTo>
                  <a:lnTo>
                    <a:pt x="981869" y="382058"/>
                  </a:lnTo>
                  <a:lnTo>
                    <a:pt x="983192" y="378354"/>
                  </a:lnTo>
                  <a:lnTo>
                    <a:pt x="984779" y="374649"/>
                  </a:lnTo>
                  <a:lnTo>
                    <a:pt x="986367" y="371474"/>
                  </a:lnTo>
                  <a:lnTo>
                    <a:pt x="988748" y="368035"/>
                  </a:lnTo>
                  <a:lnTo>
                    <a:pt x="991129" y="365124"/>
                  </a:lnTo>
                  <a:lnTo>
                    <a:pt x="994040" y="362478"/>
                  </a:lnTo>
                  <a:lnTo>
                    <a:pt x="997479" y="359833"/>
                  </a:lnTo>
                  <a:lnTo>
                    <a:pt x="1000654" y="357716"/>
                  </a:lnTo>
                  <a:lnTo>
                    <a:pt x="1004359" y="355599"/>
                  </a:lnTo>
                  <a:lnTo>
                    <a:pt x="1008327" y="354012"/>
                  </a:lnTo>
                  <a:lnTo>
                    <a:pt x="1012296" y="352953"/>
                  </a:lnTo>
                  <a:lnTo>
                    <a:pt x="1016794" y="351631"/>
                  </a:lnTo>
                  <a:lnTo>
                    <a:pt x="1021027" y="351101"/>
                  </a:lnTo>
                  <a:lnTo>
                    <a:pt x="1025790" y="350837"/>
                  </a:lnTo>
                  <a:close/>
                  <a:moveTo>
                    <a:pt x="1218698" y="0"/>
                  </a:moveTo>
                  <a:lnTo>
                    <a:pt x="1230852" y="0"/>
                  </a:lnTo>
                  <a:lnTo>
                    <a:pt x="1242477" y="0"/>
                  </a:lnTo>
                  <a:lnTo>
                    <a:pt x="1259387" y="265"/>
                  </a:lnTo>
                  <a:lnTo>
                    <a:pt x="1268898" y="529"/>
                  </a:lnTo>
                  <a:lnTo>
                    <a:pt x="1278938" y="1324"/>
                  </a:lnTo>
                  <a:lnTo>
                    <a:pt x="1289243" y="2118"/>
                  </a:lnTo>
                  <a:lnTo>
                    <a:pt x="1299811" y="2913"/>
                  </a:lnTo>
                  <a:lnTo>
                    <a:pt x="1310380" y="4237"/>
                  </a:lnTo>
                  <a:lnTo>
                    <a:pt x="1320420" y="6090"/>
                  </a:lnTo>
                  <a:lnTo>
                    <a:pt x="1329931" y="7944"/>
                  </a:lnTo>
                  <a:lnTo>
                    <a:pt x="1338914" y="10327"/>
                  </a:lnTo>
                  <a:lnTo>
                    <a:pt x="1343142" y="11387"/>
                  </a:lnTo>
                  <a:lnTo>
                    <a:pt x="1347105" y="12711"/>
                  </a:lnTo>
                  <a:lnTo>
                    <a:pt x="1350540" y="14564"/>
                  </a:lnTo>
                  <a:lnTo>
                    <a:pt x="1353974" y="15889"/>
                  </a:lnTo>
                  <a:lnTo>
                    <a:pt x="1356881" y="17477"/>
                  </a:lnTo>
                  <a:lnTo>
                    <a:pt x="1359523" y="19596"/>
                  </a:lnTo>
                  <a:lnTo>
                    <a:pt x="1361636" y="21450"/>
                  </a:lnTo>
                  <a:lnTo>
                    <a:pt x="1363486" y="23568"/>
                  </a:lnTo>
                  <a:lnTo>
                    <a:pt x="1365600" y="26746"/>
                  </a:lnTo>
                  <a:lnTo>
                    <a:pt x="1367449" y="30718"/>
                  </a:lnTo>
                  <a:lnTo>
                    <a:pt x="1368506" y="34690"/>
                  </a:lnTo>
                  <a:lnTo>
                    <a:pt x="1369034" y="39192"/>
                  </a:lnTo>
                  <a:lnTo>
                    <a:pt x="1369299" y="43959"/>
                  </a:lnTo>
                  <a:lnTo>
                    <a:pt x="1369034" y="48725"/>
                  </a:lnTo>
                  <a:lnTo>
                    <a:pt x="1368242" y="54022"/>
                  </a:lnTo>
                  <a:lnTo>
                    <a:pt x="1367449" y="59583"/>
                  </a:lnTo>
                  <a:lnTo>
                    <a:pt x="1365864" y="65144"/>
                  </a:lnTo>
                  <a:lnTo>
                    <a:pt x="1364279" y="70705"/>
                  </a:lnTo>
                  <a:lnTo>
                    <a:pt x="1362165" y="76531"/>
                  </a:lnTo>
                  <a:lnTo>
                    <a:pt x="1360315" y="82621"/>
                  </a:lnTo>
                  <a:lnTo>
                    <a:pt x="1355295" y="94538"/>
                  </a:lnTo>
                  <a:lnTo>
                    <a:pt x="1349747" y="106719"/>
                  </a:lnTo>
                  <a:lnTo>
                    <a:pt x="1343670" y="119166"/>
                  </a:lnTo>
                  <a:lnTo>
                    <a:pt x="1337857" y="131082"/>
                  </a:lnTo>
                  <a:lnTo>
                    <a:pt x="1326496" y="153856"/>
                  </a:lnTo>
                  <a:lnTo>
                    <a:pt x="1321212" y="164184"/>
                  </a:lnTo>
                  <a:lnTo>
                    <a:pt x="1317249" y="173982"/>
                  </a:lnTo>
                  <a:lnTo>
                    <a:pt x="1315400" y="177954"/>
                  </a:lnTo>
                  <a:lnTo>
                    <a:pt x="1314078" y="182191"/>
                  </a:lnTo>
                  <a:lnTo>
                    <a:pt x="1313286" y="185899"/>
                  </a:lnTo>
                  <a:lnTo>
                    <a:pt x="1312493" y="189341"/>
                  </a:lnTo>
                  <a:lnTo>
                    <a:pt x="1318834" y="188812"/>
                  </a:lnTo>
                  <a:lnTo>
                    <a:pt x="1324647" y="187488"/>
                  </a:lnTo>
                  <a:lnTo>
                    <a:pt x="1330724" y="185634"/>
                  </a:lnTo>
                  <a:lnTo>
                    <a:pt x="1336272" y="183250"/>
                  </a:lnTo>
                  <a:lnTo>
                    <a:pt x="1341556" y="180338"/>
                  </a:lnTo>
                  <a:lnTo>
                    <a:pt x="1346841" y="176895"/>
                  </a:lnTo>
                  <a:lnTo>
                    <a:pt x="1351861" y="173188"/>
                  </a:lnTo>
                  <a:lnTo>
                    <a:pt x="1356616" y="169480"/>
                  </a:lnTo>
                  <a:lnTo>
                    <a:pt x="1361372" y="164978"/>
                  </a:lnTo>
                  <a:lnTo>
                    <a:pt x="1365864" y="160212"/>
                  </a:lnTo>
                  <a:lnTo>
                    <a:pt x="1370091" y="154915"/>
                  </a:lnTo>
                  <a:lnTo>
                    <a:pt x="1374319" y="149884"/>
                  </a:lnTo>
                  <a:lnTo>
                    <a:pt x="1378282" y="144323"/>
                  </a:lnTo>
                  <a:lnTo>
                    <a:pt x="1382245" y="139027"/>
                  </a:lnTo>
                  <a:lnTo>
                    <a:pt x="1385944" y="133201"/>
                  </a:lnTo>
                  <a:lnTo>
                    <a:pt x="1389114" y="127375"/>
                  </a:lnTo>
                  <a:lnTo>
                    <a:pt x="1396248" y="115723"/>
                  </a:lnTo>
                  <a:lnTo>
                    <a:pt x="1402325" y="104071"/>
                  </a:lnTo>
                  <a:lnTo>
                    <a:pt x="1413950" y="82357"/>
                  </a:lnTo>
                  <a:lnTo>
                    <a:pt x="1418970" y="72559"/>
                  </a:lnTo>
                  <a:lnTo>
                    <a:pt x="1423990" y="64614"/>
                  </a:lnTo>
                  <a:lnTo>
                    <a:pt x="1426104" y="60907"/>
                  </a:lnTo>
                  <a:lnTo>
                    <a:pt x="1428746" y="57729"/>
                  </a:lnTo>
                  <a:lnTo>
                    <a:pt x="1431124" y="55081"/>
                  </a:lnTo>
                  <a:lnTo>
                    <a:pt x="1433238" y="52698"/>
                  </a:lnTo>
                  <a:lnTo>
                    <a:pt x="1435880" y="51109"/>
                  </a:lnTo>
                  <a:lnTo>
                    <a:pt x="1438258" y="49255"/>
                  </a:lnTo>
                  <a:lnTo>
                    <a:pt x="1441428" y="48196"/>
                  </a:lnTo>
                  <a:lnTo>
                    <a:pt x="1444863" y="47137"/>
                  </a:lnTo>
                  <a:lnTo>
                    <a:pt x="1448033" y="46342"/>
                  </a:lnTo>
                  <a:lnTo>
                    <a:pt x="1451997" y="45812"/>
                  </a:lnTo>
                  <a:lnTo>
                    <a:pt x="1455960" y="45283"/>
                  </a:lnTo>
                  <a:lnTo>
                    <a:pt x="1459923" y="45283"/>
                  </a:lnTo>
                  <a:lnTo>
                    <a:pt x="1464415" y="45283"/>
                  </a:lnTo>
                  <a:lnTo>
                    <a:pt x="1468642" y="45812"/>
                  </a:lnTo>
                  <a:lnTo>
                    <a:pt x="1477889" y="46872"/>
                  </a:lnTo>
                  <a:lnTo>
                    <a:pt x="1487665" y="48461"/>
                  </a:lnTo>
                  <a:lnTo>
                    <a:pt x="1497441" y="50844"/>
                  </a:lnTo>
                  <a:lnTo>
                    <a:pt x="1507217" y="53227"/>
                  </a:lnTo>
                  <a:lnTo>
                    <a:pt x="1517257" y="56140"/>
                  </a:lnTo>
                  <a:lnTo>
                    <a:pt x="1527033" y="59053"/>
                  </a:lnTo>
                  <a:lnTo>
                    <a:pt x="1536280" y="62231"/>
                  </a:lnTo>
                  <a:lnTo>
                    <a:pt x="1545263" y="65673"/>
                  </a:lnTo>
                  <a:lnTo>
                    <a:pt x="1553190" y="68851"/>
                  </a:lnTo>
                  <a:lnTo>
                    <a:pt x="1567193" y="74677"/>
                  </a:lnTo>
                  <a:lnTo>
                    <a:pt x="1578290" y="79709"/>
                  </a:lnTo>
                  <a:lnTo>
                    <a:pt x="1587801" y="84210"/>
                  </a:lnTo>
                  <a:lnTo>
                    <a:pt x="1595463" y="88447"/>
                  </a:lnTo>
                  <a:lnTo>
                    <a:pt x="1601804" y="92420"/>
                  </a:lnTo>
                  <a:lnTo>
                    <a:pt x="1604182" y="94273"/>
                  </a:lnTo>
                  <a:lnTo>
                    <a:pt x="1606560" y="96127"/>
                  </a:lnTo>
                  <a:lnTo>
                    <a:pt x="1608410" y="97716"/>
                  </a:lnTo>
                  <a:lnTo>
                    <a:pt x="1609995" y="99305"/>
                  </a:lnTo>
                  <a:lnTo>
                    <a:pt x="1611052" y="101158"/>
                  </a:lnTo>
                  <a:lnTo>
                    <a:pt x="1612109" y="102747"/>
                  </a:lnTo>
                  <a:lnTo>
                    <a:pt x="1612637" y="104336"/>
                  </a:lnTo>
                  <a:lnTo>
                    <a:pt x="1612901" y="106190"/>
                  </a:lnTo>
                  <a:lnTo>
                    <a:pt x="1612901" y="107779"/>
                  </a:lnTo>
                  <a:lnTo>
                    <a:pt x="1612637" y="109103"/>
                  </a:lnTo>
                  <a:lnTo>
                    <a:pt x="1612109" y="110956"/>
                  </a:lnTo>
                  <a:lnTo>
                    <a:pt x="1611316" y="112545"/>
                  </a:lnTo>
                  <a:lnTo>
                    <a:pt x="1610523" y="114399"/>
                  </a:lnTo>
                  <a:lnTo>
                    <a:pt x="1609202" y="115988"/>
                  </a:lnTo>
                  <a:lnTo>
                    <a:pt x="1605768" y="119431"/>
                  </a:lnTo>
                  <a:lnTo>
                    <a:pt x="1601804" y="122873"/>
                  </a:lnTo>
                  <a:lnTo>
                    <a:pt x="1596784" y="126845"/>
                  </a:lnTo>
                  <a:lnTo>
                    <a:pt x="1584895" y="135849"/>
                  </a:lnTo>
                  <a:lnTo>
                    <a:pt x="1570627" y="146706"/>
                  </a:lnTo>
                  <a:lnTo>
                    <a:pt x="1562701" y="152532"/>
                  </a:lnTo>
                  <a:lnTo>
                    <a:pt x="1555039" y="159152"/>
                  </a:lnTo>
                  <a:lnTo>
                    <a:pt x="1546584" y="166567"/>
                  </a:lnTo>
                  <a:lnTo>
                    <a:pt x="1537865" y="174512"/>
                  </a:lnTo>
                  <a:lnTo>
                    <a:pt x="1529146" y="183250"/>
                  </a:lnTo>
                  <a:lnTo>
                    <a:pt x="1520427" y="192784"/>
                  </a:lnTo>
                  <a:lnTo>
                    <a:pt x="1511444" y="203111"/>
                  </a:lnTo>
                  <a:lnTo>
                    <a:pt x="1507217" y="208673"/>
                  </a:lnTo>
                  <a:lnTo>
                    <a:pt x="1502725" y="214234"/>
                  </a:lnTo>
                  <a:lnTo>
                    <a:pt x="1498498" y="220589"/>
                  </a:lnTo>
                  <a:lnTo>
                    <a:pt x="1494270" y="226680"/>
                  </a:lnTo>
                  <a:lnTo>
                    <a:pt x="1490043" y="233300"/>
                  </a:lnTo>
                  <a:lnTo>
                    <a:pt x="1486080" y="240185"/>
                  </a:lnTo>
                  <a:lnTo>
                    <a:pt x="1482117" y="247335"/>
                  </a:lnTo>
                  <a:lnTo>
                    <a:pt x="1478154" y="254485"/>
                  </a:lnTo>
                  <a:lnTo>
                    <a:pt x="1474190" y="262165"/>
                  </a:lnTo>
                  <a:lnTo>
                    <a:pt x="1470491" y="270374"/>
                  </a:lnTo>
                  <a:lnTo>
                    <a:pt x="1466792" y="278318"/>
                  </a:lnTo>
                  <a:lnTo>
                    <a:pt x="1463622" y="286792"/>
                  </a:lnTo>
                  <a:lnTo>
                    <a:pt x="1460187" y="295796"/>
                  </a:lnTo>
                  <a:lnTo>
                    <a:pt x="1456752" y="304800"/>
                  </a:lnTo>
                  <a:lnTo>
                    <a:pt x="1234815" y="304800"/>
                  </a:lnTo>
                  <a:lnTo>
                    <a:pt x="1226625" y="304800"/>
                  </a:lnTo>
                  <a:lnTo>
                    <a:pt x="1004423" y="304800"/>
                  </a:lnTo>
                  <a:lnTo>
                    <a:pt x="1001253" y="295796"/>
                  </a:lnTo>
                  <a:lnTo>
                    <a:pt x="998082" y="287057"/>
                  </a:lnTo>
                  <a:lnTo>
                    <a:pt x="994647" y="278583"/>
                  </a:lnTo>
                  <a:lnTo>
                    <a:pt x="990948" y="270639"/>
                  </a:lnTo>
                  <a:lnTo>
                    <a:pt x="987514" y="262959"/>
                  </a:lnTo>
                  <a:lnTo>
                    <a:pt x="984079" y="255280"/>
                  </a:lnTo>
                  <a:lnTo>
                    <a:pt x="980380" y="248395"/>
                  </a:lnTo>
                  <a:lnTo>
                    <a:pt x="976417" y="241509"/>
                  </a:lnTo>
                  <a:lnTo>
                    <a:pt x="972718" y="235154"/>
                  </a:lnTo>
                  <a:lnTo>
                    <a:pt x="968755" y="229063"/>
                  </a:lnTo>
                  <a:lnTo>
                    <a:pt x="965056" y="223237"/>
                  </a:lnTo>
                  <a:lnTo>
                    <a:pt x="961357" y="217676"/>
                  </a:lnTo>
                  <a:lnTo>
                    <a:pt x="957393" y="212380"/>
                  </a:lnTo>
                  <a:lnTo>
                    <a:pt x="953430" y="207348"/>
                  </a:lnTo>
                  <a:lnTo>
                    <a:pt x="945504" y="198080"/>
                  </a:lnTo>
                  <a:lnTo>
                    <a:pt x="937578" y="189606"/>
                  </a:lnTo>
                  <a:lnTo>
                    <a:pt x="929916" y="181926"/>
                  </a:lnTo>
                  <a:lnTo>
                    <a:pt x="922253" y="175041"/>
                  </a:lnTo>
                  <a:lnTo>
                    <a:pt x="914855" y="169215"/>
                  </a:lnTo>
                  <a:lnTo>
                    <a:pt x="907986" y="163390"/>
                  </a:lnTo>
                  <a:lnTo>
                    <a:pt x="900852" y="158358"/>
                  </a:lnTo>
                  <a:lnTo>
                    <a:pt x="888699" y="149884"/>
                  </a:lnTo>
                  <a:lnTo>
                    <a:pt x="877866" y="142469"/>
                  </a:lnTo>
                  <a:lnTo>
                    <a:pt x="873374" y="139027"/>
                  </a:lnTo>
                  <a:lnTo>
                    <a:pt x="869940" y="135584"/>
                  </a:lnTo>
                  <a:lnTo>
                    <a:pt x="866505" y="132671"/>
                  </a:lnTo>
                  <a:lnTo>
                    <a:pt x="865448" y="130817"/>
                  </a:lnTo>
                  <a:lnTo>
                    <a:pt x="864127" y="129229"/>
                  </a:lnTo>
                  <a:lnTo>
                    <a:pt x="863334" y="127110"/>
                  </a:lnTo>
                  <a:lnTo>
                    <a:pt x="862542" y="125521"/>
                  </a:lnTo>
                  <a:lnTo>
                    <a:pt x="862277" y="123668"/>
                  </a:lnTo>
                  <a:lnTo>
                    <a:pt x="862013" y="121814"/>
                  </a:lnTo>
                  <a:lnTo>
                    <a:pt x="862013" y="119960"/>
                  </a:lnTo>
                  <a:lnTo>
                    <a:pt x="862277" y="117577"/>
                  </a:lnTo>
                  <a:lnTo>
                    <a:pt x="862542" y="115723"/>
                  </a:lnTo>
                  <a:lnTo>
                    <a:pt x="863334" y="113340"/>
                  </a:lnTo>
                  <a:lnTo>
                    <a:pt x="864127" y="110956"/>
                  </a:lnTo>
                  <a:lnTo>
                    <a:pt x="865712" y="108308"/>
                  </a:lnTo>
                  <a:lnTo>
                    <a:pt x="868883" y="103012"/>
                  </a:lnTo>
                  <a:lnTo>
                    <a:pt x="873374" y="97186"/>
                  </a:lnTo>
                  <a:lnTo>
                    <a:pt x="879187" y="90301"/>
                  </a:lnTo>
                  <a:lnTo>
                    <a:pt x="885792" y="83151"/>
                  </a:lnTo>
                  <a:lnTo>
                    <a:pt x="893983" y="74677"/>
                  </a:lnTo>
                  <a:lnTo>
                    <a:pt x="896625" y="72029"/>
                  </a:lnTo>
                  <a:lnTo>
                    <a:pt x="899795" y="69910"/>
                  </a:lnTo>
                  <a:lnTo>
                    <a:pt x="902966" y="67527"/>
                  </a:lnTo>
                  <a:lnTo>
                    <a:pt x="906665" y="65409"/>
                  </a:lnTo>
                  <a:lnTo>
                    <a:pt x="910364" y="63025"/>
                  </a:lnTo>
                  <a:lnTo>
                    <a:pt x="914327" y="60907"/>
                  </a:lnTo>
                  <a:lnTo>
                    <a:pt x="923046" y="57199"/>
                  </a:lnTo>
                  <a:lnTo>
                    <a:pt x="932029" y="53492"/>
                  </a:lnTo>
                  <a:lnTo>
                    <a:pt x="941805" y="50579"/>
                  </a:lnTo>
                  <a:lnTo>
                    <a:pt x="952109" y="47931"/>
                  </a:lnTo>
                  <a:lnTo>
                    <a:pt x="962149" y="46077"/>
                  </a:lnTo>
                  <a:lnTo>
                    <a:pt x="972189" y="44224"/>
                  </a:lnTo>
                  <a:lnTo>
                    <a:pt x="981965" y="43429"/>
                  </a:lnTo>
                  <a:lnTo>
                    <a:pt x="991477" y="43164"/>
                  </a:lnTo>
                  <a:lnTo>
                    <a:pt x="996232" y="43429"/>
                  </a:lnTo>
                  <a:lnTo>
                    <a:pt x="1000724" y="43694"/>
                  </a:lnTo>
                  <a:lnTo>
                    <a:pt x="1004951" y="43959"/>
                  </a:lnTo>
                  <a:lnTo>
                    <a:pt x="1008915" y="44753"/>
                  </a:lnTo>
                  <a:lnTo>
                    <a:pt x="1012878" y="45812"/>
                  </a:lnTo>
                  <a:lnTo>
                    <a:pt x="1016577" y="46607"/>
                  </a:lnTo>
                  <a:lnTo>
                    <a:pt x="1019747" y="47931"/>
                  </a:lnTo>
                  <a:lnTo>
                    <a:pt x="1022918" y="49255"/>
                  </a:lnTo>
                  <a:lnTo>
                    <a:pt x="1025560" y="51109"/>
                  </a:lnTo>
                  <a:lnTo>
                    <a:pt x="1027938" y="52698"/>
                  </a:lnTo>
                  <a:lnTo>
                    <a:pt x="1030316" y="55081"/>
                  </a:lnTo>
                  <a:lnTo>
                    <a:pt x="1032429" y="57729"/>
                  </a:lnTo>
                  <a:lnTo>
                    <a:pt x="1035072" y="60907"/>
                  </a:lnTo>
                  <a:lnTo>
                    <a:pt x="1037185" y="64614"/>
                  </a:lnTo>
                  <a:lnTo>
                    <a:pt x="1042205" y="72559"/>
                  </a:lnTo>
                  <a:lnTo>
                    <a:pt x="1047754" y="82357"/>
                  </a:lnTo>
                  <a:lnTo>
                    <a:pt x="1058851" y="104071"/>
                  </a:lnTo>
                  <a:lnTo>
                    <a:pt x="1065192" y="115723"/>
                  </a:lnTo>
                  <a:lnTo>
                    <a:pt x="1072061" y="127375"/>
                  </a:lnTo>
                  <a:lnTo>
                    <a:pt x="1075496" y="133201"/>
                  </a:lnTo>
                  <a:lnTo>
                    <a:pt x="1079195" y="139027"/>
                  </a:lnTo>
                  <a:lnTo>
                    <a:pt x="1082894" y="144323"/>
                  </a:lnTo>
                  <a:lnTo>
                    <a:pt x="1086857" y="149884"/>
                  </a:lnTo>
                  <a:lnTo>
                    <a:pt x="1091084" y="154915"/>
                  </a:lnTo>
                  <a:lnTo>
                    <a:pt x="1095576" y="160212"/>
                  </a:lnTo>
                  <a:lnTo>
                    <a:pt x="1100067" y="164978"/>
                  </a:lnTo>
                  <a:lnTo>
                    <a:pt x="1104559" y="169480"/>
                  </a:lnTo>
                  <a:lnTo>
                    <a:pt x="1109315" y="173188"/>
                  </a:lnTo>
                  <a:lnTo>
                    <a:pt x="1114335" y="176895"/>
                  </a:lnTo>
                  <a:lnTo>
                    <a:pt x="1119619" y="180338"/>
                  </a:lnTo>
                  <a:lnTo>
                    <a:pt x="1124903" y="183250"/>
                  </a:lnTo>
                  <a:lnTo>
                    <a:pt x="1130716" y="185634"/>
                  </a:lnTo>
                  <a:lnTo>
                    <a:pt x="1136529" y="187488"/>
                  </a:lnTo>
                  <a:lnTo>
                    <a:pt x="1142341" y="188812"/>
                  </a:lnTo>
                  <a:lnTo>
                    <a:pt x="1148947" y="189341"/>
                  </a:lnTo>
                  <a:lnTo>
                    <a:pt x="1148154" y="185899"/>
                  </a:lnTo>
                  <a:lnTo>
                    <a:pt x="1147097" y="182191"/>
                  </a:lnTo>
                  <a:lnTo>
                    <a:pt x="1145776" y="177954"/>
                  </a:lnTo>
                  <a:lnTo>
                    <a:pt x="1144191" y="173982"/>
                  </a:lnTo>
                  <a:lnTo>
                    <a:pt x="1139963" y="164184"/>
                  </a:lnTo>
                  <a:lnTo>
                    <a:pt x="1134943" y="153856"/>
                  </a:lnTo>
                  <a:lnTo>
                    <a:pt x="1123318" y="131082"/>
                  </a:lnTo>
                  <a:lnTo>
                    <a:pt x="1117505" y="119166"/>
                  </a:lnTo>
                  <a:lnTo>
                    <a:pt x="1111693" y="106719"/>
                  </a:lnTo>
                  <a:lnTo>
                    <a:pt x="1105880" y="94538"/>
                  </a:lnTo>
                  <a:lnTo>
                    <a:pt x="1100860" y="82621"/>
                  </a:lnTo>
                  <a:lnTo>
                    <a:pt x="1099011" y="76531"/>
                  </a:lnTo>
                  <a:lnTo>
                    <a:pt x="1096897" y="70705"/>
                  </a:lnTo>
                  <a:lnTo>
                    <a:pt x="1095312" y="65144"/>
                  </a:lnTo>
                  <a:lnTo>
                    <a:pt x="1093991" y="59583"/>
                  </a:lnTo>
                  <a:lnTo>
                    <a:pt x="1092934" y="54022"/>
                  </a:lnTo>
                  <a:lnTo>
                    <a:pt x="1092141" y="48725"/>
                  </a:lnTo>
                  <a:lnTo>
                    <a:pt x="1092141" y="43959"/>
                  </a:lnTo>
                  <a:lnTo>
                    <a:pt x="1092141" y="39192"/>
                  </a:lnTo>
                  <a:lnTo>
                    <a:pt x="1092934" y="34690"/>
                  </a:lnTo>
                  <a:lnTo>
                    <a:pt x="1094255" y="30718"/>
                  </a:lnTo>
                  <a:lnTo>
                    <a:pt x="1095576" y="26746"/>
                  </a:lnTo>
                  <a:lnTo>
                    <a:pt x="1097954" y="23568"/>
                  </a:lnTo>
                  <a:lnTo>
                    <a:pt x="1099803" y="21450"/>
                  </a:lnTo>
                  <a:lnTo>
                    <a:pt x="1101653" y="19596"/>
                  </a:lnTo>
                  <a:lnTo>
                    <a:pt x="1104559" y="17477"/>
                  </a:lnTo>
                  <a:lnTo>
                    <a:pt x="1107465" y="15889"/>
                  </a:lnTo>
                  <a:lnTo>
                    <a:pt x="1110636" y="14564"/>
                  </a:lnTo>
                  <a:lnTo>
                    <a:pt x="1114335" y="12711"/>
                  </a:lnTo>
                  <a:lnTo>
                    <a:pt x="1118034" y="11387"/>
                  </a:lnTo>
                  <a:lnTo>
                    <a:pt x="1122261" y="10327"/>
                  </a:lnTo>
                  <a:lnTo>
                    <a:pt x="1131244" y="7944"/>
                  </a:lnTo>
                  <a:lnTo>
                    <a:pt x="1140756" y="6090"/>
                  </a:lnTo>
                  <a:lnTo>
                    <a:pt x="1150796" y="4237"/>
                  </a:lnTo>
                  <a:lnTo>
                    <a:pt x="1161364" y="2913"/>
                  </a:lnTo>
                  <a:lnTo>
                    <a:pt x="1171933" y="2118"/>
                  </a:lnTo>
                  <a:lnTo>
                    <a:pt x="1182237" y="1324"/>
                  </a:lnTo>
                  <a:lnTo>
                    <a:pt x="1192277" y="529"/>
                  </a:lnTo>
                  <a:lnTo>
                    <a:pt x="1201789" y="265"/>
                  </a:lnTo>
                  <a:lnTo>
                    <a:pt x="1218698" y="0"/>
                  </a:lnTo>
                  <a:close/>
                </a:path>
              </a:pathLst>
            </a:custGeom>
            <a:solidFill>
              <a:srgbClr val="FFFFFF"/>
            </a:solidFill>
            <a:ln>
              <a:noFill/>
            </a:ln>
          </p:spPr>
          <p:txBody>
            <a:bodyPr anchor="ctr">
              <a:scene3d>
                <a:camera prst="orthographicFront"/>
                <a:lightRig rig="threePt" dir="t"/>
              </a:scene3d>
              <a:sp3d>
                <a:contourClr>
                  <a:srgbClr val="FFFFFF"/>
                </a:contourClr>
              </a:sp3d>
            </a:bodyPr>
            <a:p>
              <a:pPr algn="ctr"/>
              <a:endParaRPr lang="zh-CN" altLang="en-US">
                <a:solidFill>
                  <a:srgbClr val="FFFFFF"/>
                </a:solidFill>
              </a:endParaRPr>
            </a:p>
          </p:txBody>
        </p:sp>
      </p:grpSp>
      <p:grpSp>
        <p:nvGrpSpPr>
          <p:cNvPr id="52" name="组合 51"/>
          <p:cNvGrpSpPr/>
          <p:nvPr>
            <p:custDataLst>
              <p:tags r:id="rId10"/>
            </p:custDataLst>
          </p:nvPr>
        </p:nvGrpSpPr>
        <p:grpSpPr>
          <a:xfrm>
            <a:off x="4559254" y="4653111"/>
            <a:ext cx="3546897" cy="538411"/>
            <a:chOff x="3795004" y="1879300"/>
            <a:chExt cx="3546897" cy="538411"/>
          </a:xfrm>
        </p:grpSpPr>
        <p:sp>
          <p:nvSpPr>
            <p:cNvPr id="53" name="文本框 52"/>
            <p:cNvSpPr txBox="1"/>
            <p:nvPr>
              <p:custDataLst>
                <p:tags r:id="rId11"/>
              </p:custDataLst>
            </p:nvPr>
          </p:nvSpPr>
          <p:spPr>
            <a:xfrm>
              <a:off x="4382465" y="1879300"/>
              <a:ext cx="2959436" cy="520118"/>
            </a:xfrm>
            <a:prstGeom prst="rect">
              <a:avLst/>
            </a:prstGeom>
            <a:noFill/>
          </p:spPr>
          <p:txBody>
            <a:bodyPr wrap="square" rtlCol="0" anchor="ctr" anchorCtr="0">
              <a:normAutofit/>
            </a:bodyPr>
            <a:p>
              <a:pPr>
                <a:lnSpc>
                  <a:spcPct val="110000"/>
                </a:lnSpc>
              </a:pPr>
              <a:r>
                <a:rPr lang="zh-CN" altLang="en-US" smtClean="0">
                  <a:solidFill>
                    <a:sysClr val="windowText" lastClr="000000">
                      <a:lumMod val="65000"/>
                      <a:lumOff val="35000"/>
                    </a:sysClr>
                  </a:solidFill>
                </a:rPr>
                <a:t>得到权值</a:t>
              </a:r>
              <a:endParaRPr lang="zh-CN" altLang="en-US" smtClean="0">
                <a:solidFill>
                  <a:sysClr val="windowText" lastClr="000000">
                    <a:lumMod val="65000"/>
                    <a:lumOff val="35000"/>
                  </a:sysClr>
                </a:solidFill>
              </a:endParaRPr>
            </a:p>
          </p:txBody>
        </p:sp>
        <p:sp>
          <p:nvSpPr>
            <p:cNvPr id="54" name="任意多边形 53"/>
            <p:cNvSpPr/>
            <p:nvPr>
              <p:custDataLst>
                <p:tags r:id="rId12"/>
              </p:custDataLst>
            </p:nvPr>
          </p:nvSpPr>
          <p:spPr>
            <a:xfrm>
              <a:off x="3795004" y="1897593"/>
              <a:ext cx="520118" cy="520118"/>
            </a:xfrm>
            <a:custGeom>
              <a:avLst/>
              <a:gdLst>
                <a:gd name="connsiteX0" fmla="*/ 260058 w 520118"/>
                <a:gd name="connsiteY0" fmla="*/ 54528 h 520118"/>
                <a:gd name="connsiteX1" fmla="*/ 465588 w 520118"/>
                <a:gd name="connsiteY1" fmla="*/ 260058 h 520118"/>
                <a:gd name="connsiteX2" fmla="*/ 260058 w 520118"/>
                <a:gd name="connsiteY2" fmla="*/ 465588 h 520118"/>
                <a:gd name="connsiteX3" fmla="*/ 54528 w 520118"/>
                <a:gd name="connsiteY3" fmla="*/ 260058 h 520118"/>
                <a:gd name="connsiteX4" fmla="*/ 260058 w 520118"/>
                <a:gd name="connsiteY4" fmla="*/ 54528 h 520118"/>
                <a:gd name="connsiteX5" fmla="*/ 260058 w 520118"/>
                <a:gd name="connsiteY5" fmla="*/ 16504 h 520118"/>
                <a:gd name="connsiteX6" fmla="*/ 16503 w 520118"/>
                <a:gd name="connsiteY6" fmla="*/ 260059 h 520118"/>
                <a:gd name="connsiteX7" fmla="*/ 260058 w 520118"/>
                <a:gd name="connsiteY7" fmla="*/ 503614 h 520118"/>
                <a:gd name="connsiteX8" fmla="*/ 503613 w 520118"/>
                <a:gd name="connsiteY8" fmla="*/ 260059 h 520118"/>
                <a:gd name="connsiteX9" fmla="*/ 260058 w 520118"/>
                <a:gd name="connsiteY9" fmla="*/ 16504 h 520118"/>
                <a:gd name="connsiteX10" fmla="*/ 260059 w 520118"/>
                <a:gd name="connsiteY10" fmla="*/ 0 h 520118"/>
                <a:gd name="connsiteX11" fmla="*/ 520118 w 520118"/>
                <a:gd name="connsiteY11" fmla="*/ 260059 h 520118"/>
                <a:gd name="connsiteX12" fmla="*/ 260059 w 520118"/>
                <a:gd name="connsiteY12" fmla="*/ 520118 h 520118"/>
                <a:gd name="connsiteX13" fmla="*/ 0 w 520118"/>
                <a:gd name="connsiteY13" fmla="*/ 260059 h 520118"/>
                <a:gd name="connsiteX14" fmla="*/ 260059 w 520118"/>
                <a:gd name="connsiteY14" fmla="*/ 0 h 520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20118" h="520118">
                  <a:moveTo>
                    <a:pt x="260058" y="54528"/>
                  </a:moveTo>
                  <a:cubicBezTo>
                    <a:pt x="373569" y="54528"/>
                    <a:pt x="465588" y="146547"/>
                    <a:pt x="465588" y="260058"/>
                  </a:cubicBezTo>
                  <a:cubicBezTo>
                    <a:pt x="465588" y="373569"/>
                    <a:pt x="373569" y="465588"/>
                    <a:pt x="260058" y="465588"/>
                  </a:cubicBezTo>
                  <a:cubicBezTo>
                    <a:pt x="146547" y="465588"/>
                    <a:pt x="54528" y="373569"/>
                    <a:pt x="54528" y="260058"/>
                  </a:cubicBezTo>
                  <a:cubicBezTo>
                    <a:pt x="54528" y="146547"/>
                    <a:pt x="146547" y="54528"/>
                    <a:pt x="260058" y="54528"/>
                  </a:cubicBezTo>
                  <a:close/>
                  <a:moveTo>
                    <a:pt x="260058" y="16504"/>
                  </a:moveTo>
                  <a:cubicBezTo>
                    <a:pt x="125546" y="16504"/>
                    <a:pt x="16503" y="125547"/>
                    <a:pt x="16503" y="260059"/>
                  </a:cubicBezTo>
                  <a:cubicBezTo>
                    <a:pt x="16503" y="394571"/>
                    <a:pt x="125546" y="503614"/>
                    <a:pt x="260058" y="503614"/>
                  </a:cubicBezTo>
                  <a:cubicBezTo>
                    <a:pt x="394570" y="503614"/>
                    <a:pt x="503613" y="394571"/>
                    <a:pt x="503613" y="260059"/>
                  </a:cubicBezTo>
                  <a:cubicBezTo>
                    <a:pt x="503613" y="125547"/>
                    <a:pt x="394570" y="16504"/>
                    <a:pt x="260058" y="16504"/>
                  </a:cubicBezTo>
                  <a:close/>
                  <a:moveTo>
                    <a:pt x="260059" y="0"/>
                  </a:moveTo>
                  <a:cubicBezTo>
                    <a:pt x="403686" y="0"/>
                    <a:pt x="520118" y="116432"/>
                    <a:pt x="520118" y="260059"/>
                  </a:cubicBezTo>
                  <a:cubicBezTo>
                    <a:pt x="520118" y="403686"/>
                    <a:pt x="403686" y="520118"/>
                    <a:pt x="260059" y="520118"/>
                  </a:cubicBezTo>
                  <a:cubicBezTo>
                    <a:pt x="116432" y="520118"/>
                    <a:pt x="0" y="403686"/>
                    <a:pt x="0" y="260059"/>
                  </a:cubicBezTo>
                  <a:cubicBezTo>
                    <a:pt x="0" y="116432"/>
                    <a:pt x="116432" y="0"/>
                    <a:pt x="260059" y="0"/>
                  </a:cubicBezTo>
                  <a:close/>
                </a:path>
              </a:pathLst>
            </a:custGeom>
            <a:solidFill>
              <a:srgbClr val="EAB200"/>
            </a:solidFill>
            <a:ln>
              <a:noFill/>
            </a:ln>
          </p:spPr>
          <p:style>
            <a:lnRef idx="2">
              <a:srgbClr val="4398FF">
                <a:shade val="50000"/>
              </a:srgbClr>
            </a:lnRef>
            <a:fillRef idx="1">
              <a:srgbClr val="4398FF"/>
            </a:fillRef>
            <a:effectRef idx="0">
              <a:srgbClr val="4398FF"/>
            </a:effectRef>
            <a:fontRef idx="minor">
              <a:sysClr val="window" lastClr="FFFFFF"/>
            </a:fontRef>
          </p:style>
          <p:txBody>
            <a:bodyPr rtlCol="0" anchor="ctr"/>
            <a:p>
              <a:pPr algn="ctr"/>
              <a:r>
                <a:rPr lang="en-US" altLang="zh-CN">
                  <a:solidFill>
                    <a:srgbClr val="FFFFFF"/>
                  </a:solidFill>
                </a:rPr>
                <a:t>C</a:t>
              </a:r>
              <a:endParaRPr lang="zh-CN" altLang="en-US">
                <a:solidFill>
                  <a:srgbClr val="FFFFFF"/>
                </a:solidFill>
              </a:endParaRPr>
            </a:p>
          </p:txBody>
        </p:sp>
      </p:grpSp>
      <p:graphicFrame>
        <p:nvGraphicFramePr>
          <p:cNvPr id="8" name="对象 7">
            <a:hlinkClick r:id="" action="ppaction://ole?verb="/>
          </p:cNvPr>
          <p:cNvGraphicFramePr>
            <a:graphicFrameLocks noChangeAspect="1"/>
          </p:cNvGraphicFramePr>
          <p:nvPr/>
        </p:nvGraphicFramePr>
        <p:xfrm>
          <a:off x="6505575" y="1871980"/>
          <a:ext cx="3583305" cy="1325245"/>
        </p:xfrm>
        <a:graphic>
          <a:graphicData uri="http://schemas.openxmlformats.org/presentationml/2006/ole">
            <mc:AlternateContent xmlns:mc="http://schemas.openxmlformats.org/markup-compatibility/2006">
              <mc:Choice xmlns:v="urn:schemas-microsoft-com:vml" Requires="v">
                <p:oleObj spid="_x0000_s1025" name="" r:id="rId13" imgW="2659380" imgH="983615" progId="Equation.AxMath">
                  <p:embed/>
                </p:oleObj>
              </mc:Choice>
              <mc:Fallback>
                <p:oleObj name="" r:id="rId13" imgW="2659380" imgH="983615" progId="Equation.AxMath">
                  <p:embed/>
                  <p:pic>
                    <p:nvPicPr>
                      <p:cNvPr id="0" name="图片 1024"/>
                      <p:cNvPicPr/>
                      <p:nvPr/>
                    </p:nvPicPr>
                    <p:blipFill>
                      <a:blip r:embed="rId14"/>
                      <a:stretch>
                        <a:fillRect/>
                      </a:stretch>
                    </p:blipFill>
                    <p:spPr>
                      <a:xfrm>
                        <a:off x="6505575" y="1871980"/>
                        <a:ext cx="3583305" cy="1325245"/>
                      </a:xfrm>
                      <a:prstGeom prst="rect">
                        <a:avLst/>
                      </a:prstGeom>
                    </p:spPr>
                  </p:pic>
                </p:oleObj>
              </mc:Fallback>
            </mc:AlternateContent>
          </a:graphicData>
        </a:graphic>
      </p:graphicFrame>
      <p:graphicFrame>
        <p:nvGraphicFramePr>
          <p:cNvPr id="10" name="对象 9">
            <a:hlinkClick r:id="" action="ppaction://ole?verb="/>
          </p:cNvPr>
          <p:cNvGraphicFramePr>
            <a:graphicFrameLocks noChangeAspect="1"/>
          </p:cNvGraphicFramePr>
          <p:nvPr/>
        </p:nvGraphicFramePr>
        <p:xfrm>
          <a:off x="7285990" y="3794125"/>
          <a:ext cx="1803400" cy="859155"/>
        </p:xfrm>
        <a:graphic>
          <a:graphicData uri="http://schemas.openxmlformats.org/presentationml/2006/ole">
            <mc:AlternateContent xmlns:mc="http://schemas.openxmlformats.org/markup-compatibility/2006">
              <mc:Choice xmlns:v="urn:schemas-microsoft-com:vml" Requires="v">
                <p:oleObj spid="_x0000_s1026" name="" r:id="rId15" imgW="1409065" imgH="671195" progId="Equation.AxMath">
                  <p:embed/>
                </p:oleObj>
              </mc:Choice>
              <mc:Fallback>
                <p:oleObj name="" r:id="rId15" imgW="1409065" imgH="671195" progId="Equation.AxMath">
                  <p:embed/>
                  <p:pic>
                    <p:nvPicPr>
                      <p:cNvPr id="0" name="图片 1025"/>
                      <p:cNvPicPr/>
                      <p:nvPr/>
                    </p:nvPicPr>
                    <p:blipFill>
                      <a:blip r:embed="rId16"/>
                      <a:stretch>
                        <a:fillRect/>
                      </a:stretch>
                    </p:blipFill>
                    <p:spPr>
                      <a:xfrm>
                        <a:off x="7285990" y="3794125"/>
                        <a:ext cx="1803400" cy="859155"/>
                      </a:xfrm>
                      <a:prstGeom prst="rect">
                        <a:avLst/>
                      </a:prstGeom>
                    </p:spPr>
                  </p:pic>
                </p:oleObj>
              </mc:Fallback>
            </mc:AlternateContent>
          </a:graphicData>
        </a:graphic>
      </p:graphicFrame>
      <p:graphicFrame>
        <p:nvGraphicFramePr>
          <p:cNvPr id="11" name="对象 10">
            <a:hlinkClick r:id="" action="ppaction://ole?verb="/>
          </p:cNvPr>
          <p:cNvGraphicFramePr>
            <a:graphicFrameLocks noChangeAspect="1"/>
          </p:cNvGraphicFramePr>
          <p:nvPr/>
        </p:nvGraphicFramePr>
        <p:xfrm>
          <a:off x="6508115" y="4994910"/>
          <a:ext cx="1645285" cy="749935"/>
        </p:xfrm>
        <a:graphic>
          <a:graphicData uri="http://schemas.openxmlformats.org/presentationml/2006/ole">
            <mc:AlternateContent xmlns:mc="http://schemas.openxmlformats.org/markup-compatibility/2006">
              <mc:Choice xmlns:v="urn:schemas-microsoft-com:vml" Requires="v">
                <p:oleObj spid="_x0000_s1027" name="" r:id="rId17" imgW="1130935" imgH="515620" progId="Equation.AxMath">
                  <p:embed/>
                </p:oleObj>
              </mc:Choice>
              <mc:Fallback>
                <p:oleObj name="" r:id="rId17" imgW="1130935" imgH="515620" progId="Equation.AxMath">
                  <p:embed/>
                  <p:pic>
                    <p:nvPicPr>
                      <p:cNvPr id="0" name="图片 1026"/>
                      <p:cNvPicPr/>
                      <p:nvPr/>
                    </p:nvPicPr>
                    <p:blipFill>
                      <a:blip r:embed="rId18"/>
                      <a:stretch>
                        <a:fillRect/>
                      </a:stretch>
                    </p:blipFill>
                    <p:spPr>
                      <a:xfrm>
                        <a:off x="6508115" y="4994910"/>
                        <a:ext cx="1645285" cy="749935"/>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r>
              <a:rPr lang="zh-CN" altLang="en-US" sz="3200">
                <a:latin typeface="宋体" panose="02010600030101010101" pitchFamily="2" charset="-122"/>
                <a:ea typeface="宋体" panose="02010600030101010101" pitchFamily="2" charset="-122"/>
              </a:rPr>
              <a:t>熵权法的</a:t>
            </a:r>
            <a:r>
              <a:rPr lang="en-US" altLang="zh-CN" sz="3200">
                <a:latin typeface="宋体" panose="02010600030101010101" pitchFamily="2" charset="-122"/>
                <a:ea typeface="宋体" panose="02010600030101010101" pitchFamily="2" charset="-122"/>
              </a:rPr>
              <a:t>python</a:t>
            </a:r>
            <a:r>
              <a:rPr lang="zh-CN" altLang="en-US" sz="3200">
                <a:latin typeface="宋体" panose="02010600030101010101" pitchFamily="2" charset="-122"/>
                <a:ea typeface="宋体" panose="02010600030101010101" pitchFamily="2" charset="-122"/>
              </a:rPr>
              <a:t>实现</a:t>
            </a:r>
            <a:endParaRPr lang="zh-CN" altLang="en-US" sz="3200">
              <a:latin typeface="宋体" panose="02010600030101010101" pitchFamily="2" charset="-122"/>
              <a:ea typeface="宋体" panose="02010600030101010101" pitchFamily="2" charset="-122"/>
            </a:endParaRPr>
          </a:p>
        </p:txBody>
      </p:sp>
      <p:grpSp>
        <p:nvGrpSpPr>
          <p:cNvPr id="4" name="object 2"/>
          <p:cNvGrpSpPr/>
          <p:nvPr/>
        </p:nvGrpSpPr>
        <p:grpSpPr>
          <a:xfrm>
            <a:off x="194818" y="1062481"/>
            <a:ext cx="7958455" cy="114300"/>
            <a:chOff x="574548" y="1048511"/>
            <a:chExt cx="7958455" cy="114300"/>
          </a:xfrm>
        </p:grpSpPr>
        <p:sp>
          <p:nvSpPr>
            <p:cNvPr id="5" name="object 3"/>
            <p:cNvSpPr/>
            <p:nvPr/>
          </p:nvSpPr>
          <p:spPr>
            <a:xfrm>
              <a:off x="574548" y="1053083"/>
              <a:ext cx="4655820" cy="109855"/>
            </a:xfrm>
            <a:custGeom>
              <a:avLst/>
              <a:gdLst/>
              <a:ahLst/>
              <a:cxnLst/>
              <a:rect l="l" t="t" r="r" b="b"/>
              <a:pathLst>
                <a:path w="4655820" h="109855">
                  <a:moveTo>
                    <a:pt x="4655566" y="0"/>
                  </a:moveTo>
                  <a:lnTo>
                    <a:pt x="0" y="0"/>
                  </a:lnTo>
                  <a:lnTo>
                    <a:pt x="0" y="109727"/>
                  </a:lnTo>
                  <a:lnTo>
                    <a:pt x="4655566" y="109727"/>
                  </a:lnTo>
                  <a:lnTo>
                    <a:pt x="4655566" y="0"/>
                  </a:lnTo>
                  <a:close/>
                </a:path>
              </a:pathLst>
            </a:custGeom>
            <a:solidFill>
              <a:srgbClr val="CC0000"/>
            </a:solidFill>
          </p:spPr>
          <p:txBody>
            <a:bodyPr wrap="square" lIns="0" tIns="0" rIns="0" bIns="0" rtlCol="0"/>
            <a:lstStyle/>
            <a:p/>
          </p:txBody>
        </p:sp>
        <p:sp>
          <p:nvSpPr>
            <p:cNvPr id="6" name="object 4"/>
            <p:cNvSpPr/>
            <p:nvPr/>
          </p:nvSpPr>
          <p:spPr>
            <a:xfrm>
              <a:off x="574548" y="1053083"/>
              <a:ext cx="7958455" cy="0"/>
            </a:xfrm>
            <a:custGeom>
              <a:avLst/>
              <a:gdLst/>
              <a:ahLst/>
              <a:cxnLst/>
              <a:rect l="l" t="t" r="r" b="b"/>
              <a:pathLst>
                <a:path w="7958455">
                  <a:moveTo>
                    <a:pt x="0" y="0"/>
                  </a:moveTo>
                  <a:lnTo>
                    <a:pt x="7958328" y="0"/>
                  </a:lnTo>
                </a:path>
              </a:pathLst>
            </a:custGeom>
            <a:ln w="9144">
              <a:solidFill>
                <a:srgbClr val="CC0000"/>
              </a:solidFill>
            </a:ln>
          </p:spPr>
          <p:txBody>
            <a:bodyPr wrap="square" lIns="0" tIns="0" rIns="0" bIns="0" rtlCol="0"/>
            <a:lstStyle/>
            <a:p/>
          </p:txBody>
        </p:sp>
      </p:grpSp>
      <p:sp>
        <p:nvSpPr>
          <p:cNvPr id="7" name="object 5"/>
          <p:cNvSpPr txBox="1"/>
          <p:nvPr/>
        </p:nvSpPr>
        <p:spPr>
          <a:xfrm>
            <a:off x="437515" y="429895"/>
            <a:ext cx="4682490" cy="505460"/>
          </a:xfrm>
          <a:prstGeom prst="rect">
            <a:avLst/>
          </a:prstGeom>
        </p:spPr>
        <p:txBody>
          <a:bodyPr vert="horz" wrap="square" lIns="0" tIns="13335" rIns="0" bIns="0" rtlCol="0">
            <a:spAutoFit/>
          </a:bodyPr>
          <a:lstStyle/>
          <a:p>
            <a:pPr marL="12700">
              <a:lnSpc>
                <a:spcPct val="100000"/>
              </a:lnSpc>
              <a:spcBef>
                <a:spcPts val="105"/>
              </a:spcBef>
            </a:pPr>
            <a:r>
              <a:rPr lang="en-US" altLang="zh-CN" sz="3200" b="1" spc="790" dirty="0">
                <a:solidFill>
                  <a:srgbClr val="CC0000"/>
                </a:solidFill>
                <a:latin typeface="宋体" panose="02010600030101010101" pitchFamily="2" charset="-122"/>
                <a:ea typeface="宋体" panose="02010600030101010101" pitchFamily="2" charset="-122"/>
                <a:cs typeface="黑体" panose="02010609060101010101" charset="-122"/>
              </a:rPr>
              <a:t>4.2 TOPSIS</a:t>
            </a:r>
            <a:r>
              <a:rPr lang="zh-CN" altLang="en-US" sz="3200" b="1" spc="790" dirty="0">
                <a:solidFill>
                  <a:srgbClr val="CC0000"/>
                </a:solidFill>
                <a:latin typeface="宋体" panose="02010600030101010101" pitchFamily="2" charset="-122"/>
                <a:ea typeface="宋体" panose="02010600030101010101" pitchFamily="2" charset="-122"/>
                <a:cs typeface="黑体" panose="02010609060101010101" charset="-122"/>
              </a:rPr>
              <a:t>分析法</a:t>
            </a:r>
            <a:endParaRPr lang="zh-CN" altLang="en-US" sz="3200" b="1" spc="790" dirty="0">
              <a:solidFill>
                <a:srgbClr val="CC0000"/>
              </a:solidFill>
              <a:latin typeface="宋体" panose="02010600030101010101" pitchFamily="2" charset="-122"/>
              <a:ea typeface="宋体" panose="02010600030101010101" pitchFamily="2" charset="-122"/>
              <a:cs typeface="黑体" panose="02010609060101010101" charset="-122"/>
            </a:endParaRPr>
          </a:p>
        </p:txBody>
      </p:sp>
      <p:pic>
        <p:nvPicPr>
          <p:cNvPr id="8" name="图片 7"/>
          <p:cNvPicPr>
            <a:picLocks noChangeAspect="1"/>
          </p:cNvPicPr>
          <p:nvPr/>
        </p:nvPicPr>
        <p:blipFill>
          <a:blip r:embed="rId1"/>
          <a:stretch>
            <a:fillRect/>
          </a:stretch>
        </p:blipFill>
        <p:spPr>
          <a:xfrm>
            <a:off x="519430" y="2392680"/>
            <a:ext cx="10715625" cy="3638550"/>
          </a:xfrm>
          <a:prstGeom prst="rect">
            <a:avLst/>
          </a:prstGeom>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r>
              <a:rPr lang="en-US" altLang="zh-CN" sz="3200">
                <a:latin typeface="宋体" panose="02010600030101010101" pitchFamily="2" charset="-122"/>
                <a:ea typeface="宋体" panose="02010600030101010101" pitchFamily="2" charset="-122"/>
              </a:rPr>
              <a:t>TOPSIS</a:t>
            </a:r>
            <a:r>
              <a:rPr lang="zh-CN" altLang="en-US" sz="3200">
                <a:latin typeface="宋体" panose="02010600030101010101" pitchFamily="2" charset="-122"/>
                <a:ea typeface="宋体" panose="02010600030101010101" pitchFamily="2" charset="-122"/>
              </a:rPr>
              <a:t>分析</a:t>
            </a:r>
            <a:endParaRPr lang="zh-CN" altLang="en-US" sz="3200">
              <a:latin typeface="宋体" panose="02010600030101010101" pitchFamily="2" charset="-122"/>
              <a:ea typeface="宋体" panose="02010600030101010101" pitchFamily="2" charset="-122"/>
            </a:endParaRPr>
          </a:p>
        </p:txBody>
      </p:sp>
      <p:grpSp>
        <p:nvGrpSpPr>
          <p:cNvPr id="4" name="object 2"/>
          <p:cNvGrpSpPr/>
          <p:nvPr/>
        </p:nvGrpSpPr>
        <p:grpSpPr>
          <a:xfrm>
            <a:off x="194818" y="1062481"/>
            <a:ext cx="7958455" cy="114300"/>
            <a:chOff x="574548" y="1048511"/>
            <a:chExt cx="7958455" cy="114300"/>
          </a:xfrm>
        </p:grpSpPr>
        <p:sp>
          <p:nvSpPr>
            <p:cNvPr id="5" name="object 3"/>
            <p:cNvSpPr/>
            <p:nvPr/>
          </p:nvSpPr>
          <p:spPr>
            <a:xfrm>
              <a:off x="574548" y="1053083"/>
              <a:ext cx="4655820" cy="109855"/>
            </a:xfrm>
            <a:custGeom>
              <a:avLst/>
              <a:gdLst/>
              <a:ahLst/>
              <a:cxnLst/>
              <a:rect l="l" t="t" r="r" b="b"/>
              <a:pathLst>
                <a:path w="4655820" h="109855">
                  <a:moveTo>
                    <a:pt x="4655566" y="0"/>
                  </a:moveTo>
                  <a:lnTo>
                    <a:pt x="0" y="0"/>
                  </a:lnTo>
                  <a:lnTo>
                    <a:pt x="0" y="109727"/>
                  </a:lnTo>
                  <a:lnTo>
                    <a:pt x="4655566" y="109727"/>
                  </a:lnTo>
                  <a:lnTo>
                    <a:pt x="4655566" y="0"/>
                  </a:lnTo>
                  <a:close/>
                </a:path>
              </a:pathLst>
            </a:custGeom>
            <a:solidFill>
              <a:srgbClr val="CC0000"/>
            </a:solidFill>
          </p:spPr>
          <p:txBody>
            <a:bodyPr wrap="square" lIns="0" tIns="0" rIns="0" bIns="0" rtlCol="0"/>
            <a:lstStyle/>
            <a:p/>
          </p:txBody>
        </p:sp>
        <p:sp>
          <p:nvSpPr>
            <p:cNvPr id="6" name="object 4"/>
            <p:cNvSpPr/>
            <p:nvPr/>
          </p:nvSpPr>
          <p:spPr>
            <a:xfrm>
              <a:off x="574548" y="1053083"/>
              <a:ext cx="7958455" cy="0"/>
            </a:xfrm>
            <a:custGeom>
              <a:avLst/>
              <a:gdLst/>
              <a:ahLst/>
              <a:cxnLst/>
              <a:rect l="l" t="t" r="r" b="b"/>
              <a:pathLst>
                <a:path w="7958455">
                  <a:moveTo>
                    <a:pt x="0" y="0"/>
                  </a:moveTo>
                  <a:lnTo>
                    <a:pt x="7958328" y="0"/>
                  </a:lnTo>
                </a:path>
              </a:pathLst>
            </a:custGeom>
            <a:ln w="9144">
              <a:solidFill>
                <a:srgbClr val="CC0000"/>
              </a:solidFill>
            </a:ln>
          </p:spPr>
          <p:txBody>
            <a:bodyPr wrap="square" lIns="0" tIns="0" rIns="0" bIns="0" rtlCol="0"/>
            <a:lstStyle/>
            <a:p/>
          </p:txBody>
        </p:sp>
      </p:grpSp>
      <p:sp>
        <p:nvSpPr>
          <p:cNvPr id="7" name="object 5"/>
          <p:cNvSpPr txBox="1"/>
          <p:nvPr/>
        </p:nvSpPr>
        <p:spPr>
          <a:xfrm>
            <a:off x="437515" y="429895"/>
            <a:ext cx="4682490" cy="505460"/>
          </a:xfrm>
          <a:prstGeom prst="rect">
            <a:avLst/>
          </a:prstGeom>
        </p:spPr>
        <p:txBody>
          <a:bodyPr vert="horz" wrap="square" lIns="0" tIns="13335" rIns="0" bIns="0" rtlCol="0">
            <a:spAutoFit/>
          </a:bodyPr>
          <a:lstStyle/>
          <a:p>
            <a:pPr marL="12700">
              <a:lnSpc>
                <a:spcPct val="100000"/>
              </a:lnSpc>
              <a:spcBef>
                <a:spcPts val="105"/>
              </a:spcBef>
            </a:pPr>
            <a:r>
              <a:rPr lang="en-US" altLang="zh-CN" sz="3200" b="1" spc="790" dirty="0">
                <a:solidFill>
                  <a:srgbClr val="CC0000"/>
                </a:solidFill>
                <a:latin typeface="宋体" panose="02010600030101010101" pitchFamily="2" charset="-122"/>
                <a:ea typeface="宋体" panose="02010600030101010101" pitchFamily="2" charset="-122"/>
                <a:cs typeface="黑体" panose="02010609060101010101" charset="-122"/>
              </a:rPr>
              <a:t>4.2 TOPSIS</a:t>
            </a:r>
            <a:r>
              <a:rPr lang="zh-CN" altLang="en-US" sz="3200" b="1" spc="790" dirty="0">
                <a:solidFill>
                  <a:srgbClr val="CC0000"/>
                </a:solidFill>
                <a:latin typeface="宋体" panose="02010600030101010101" pitchFamily="2" charset="-122"/>
                <a:ea typeface="宋体" panose="02010600030101010101" pitchFamily="2" charset="-122"/>
                <a:cs typeface="黑体" panose="02010609060101010101" charset="-122"/>
              </a:rPr>
              <a:t>分析法</a:t>
            </a:r>
            <a:endParaRPr lang="zh-CN" altLang="en-US" sz="3200" b="1" spc="790" dirty="0">
              <a:solidFill>
                <a:srgbClr val="CC0000"/>
              </a:solidFill>
              <a:latin typeface="宋体" panose="02010600030101010101" pitchFamily="2" charset="-122"/>
              <a:ea typeface="宋体" panose="02010600030101010101" pitchFamily="2" charset="-122"/>
              <a:cs typeface="黑体" panose="02010609060101010101" charset="-122"/>
            </a:endParaRPr>
          </a:p>
        </p:txBody>
      </p:sp>
      <p:sp>
        <p:nvSpPr>
          <p:cNvPr id="2" name="文本框 1"/>
          <p:cNvSpPr txBox="1"/>
          <p:nvPr/>
        </p:nvSpPr>
        <p:spPr>
          <a:xfrm>
            <a:off x="437515" y="2521585"/>
            <a:ext cx="6156325" cy="2609215"/>
          </a:xfrm>
          <a:prstGeom prst="rect">
            <a:avLst/>
          </a:prstGeom>
          <a:noFill/>
        </p:spPr>
        <p:txBody>
          <a:bodyPr wrap="square" rtlCol="0">
            <a:spAutoFit/>
          </a:bodyPr>
          <a:p>
            <a:pPr>
              <a:lnSpc>
                <a:spcPct val="130000"/>
              </a:lnSpc>
            </a:pPr>
            <a:r>
              <a:rPr lang="zh-CN" altLang="en-US"/>
              <a:t>TOPSIS的想法就是，通过一定的计算，评估方案系统中任何一个方案距离理想最优解和最劣解的综合距离。如果一个方案距离理想最优解越近，距离最劣解越远，我们就有理由认为这个方案更好。那理想最优解和最劣解又是什么呢？很简单，理想最优解就是该理想最优方案的各指标值都取到系统中评价指标的最优值，最劣解就是该理想最劣方案的各指标值都取到系统中评价指标的最劣值。</a:t>
            </a:r>
            <a:endParaRPr lang="zh-CN" altLang="en-US"/>
          </a:p>
        </p:txBody>
      </p:sp>
      <p:pic>
        <p:nvPicPr>
          <p:cNvPr id="9" name="图片 8"/>
          <p:cNvPicPr>
            <a:picLocks noChangeAspect="1"/>
          </p:cNvPicPr>
          <p:nvPr/>
        </p:nvPicPr>
        <p:blipFill>
          <a:blip r:embed="rId1"/>
          <a:stretch>
            <a:fillRect/>
          </a:stretch>
        </p:blipFill>
        <p:spPr>
          <a:xfrm>
            <a:off x="6817995" y="2403475"/>
            <a:ext cx="4860925" cy="3614420"/>
          </a:xfrm>
          <a:prstGeom prst="rect">
            <a:avLst/>
          </a:prstGeom>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r>
              <a:rPr lang="en-US" altLang="zh-CN" sz="3200">
                <a:latin typeface="宋体" panose="02010600030101010101" pitchFamily="2" charset="-122"/>
                <a:ea typeface="宋体" panose="02010600030101010101" pitchFamily="2" charset="-122"/>
              </a:rPr>
              <a:t>TOPSIS</a:t>
            </a:r>
            <a:r>
              <a:rPr lang="zh-CN" altLang="en-US" sz="3200">
                <a:latin typeface="宋体" panose="02010600030101010101" pitchFamily="2" charset="-122"/>
                <a:ea typeface="宋体" panose="02010600030101010101" pitchFamily="2" charset="-122"/>
              </a:rPr>
              <a:t>分析</a:t>
            </a:r>
            <a:endParaRPr lang="zh-CN" altLang="en-US" sz="3200">
              <a:latin typeface="宋体" panose="02010600030101010101" pitchFamily="2" charset="-122"/>
              <a:ea typeface="宋体" panose="02010600030101010101" pitchFamily="2" charset="-122"/>
            </a:endParaRPr>
          </a:p>
        </p:txBody>
      </p:sp>
      <p:grpSp>
        <p:nvGrpSpPr>
          <p:cNvPr id="4" name="object 2"/>
          <p:cNvGrpSpPr/>
          <p:nvPr/>
        </p:nvGrpSpPr>
        <p:grpSpPr>
          <a:xfrm>
            <a:off x="194818" y="1062481"/>
            <a:ext cx="7958455" cy="114300"/>
            <a:chOff x="574548" y="1048511"/>
            <a:chExt cx="7958455" cy="114300"/>
          </a:xfrm>
        </p:grpSpPr>
        <p:sp>
          <p:nvSpPr>
            <p:cNvPr id="5" name="object 3"/>
            <p:cNvSpPr/>
            <p:nvPr/>
          </p:nvSpPr>
          <p:spPr>
            <a:xfrm>
              <a:off x="574548" y="1053083"/>
              <a:ext cx="4655820" cy="109855"/>
            </a:xfrm>
            <a:custGeom>
              <a:avLst/>
              <a:gdLst/>
              <a:ahLst/>
              <a:cxnLst/>
              <a:rect l="l" t="t" r="r" b="b"/>
              <a:pathLst>
                <a:path w="4655820" h="109855">
                  <a:moveTo>
                    <a:pt x="4655566" y="0"/>
                  </a:moveTo>
                  <a:lnTo>
                    <a:pt x="0" y="0"/>
                  </a:lnTo>
                  <a:lnTo>
                    <a:pt x="0" y="109727"/>
                  </a:lnTo>
                  <a:lnTo>
                    <a:pt x="4655566" y="109727"/>
                  </a:lnTo>
                  <a:lnTo>
                    <a:pt x="4655566" y="0"/>
                  </a:lnTo>
                  <a:close/>
                </a:path>
              </a:pathLst>
            </a:custGeom>
            <a:solidFill>
              <a:srgbClr val="CC0000"/>
            </a:solidFill>
          </p:spPr>
          <p:txBody>
            <a:bodyPr wrap="square" lIns="0" tIns="0" rIns="0" bIns="0" rtlCol="0"/>
            <a:lstStyle/>
            <a:p/>
          </p:txBody>
        </p:sp>
        <p:sp>
          <p:nvSpPr>
            <p:cNvPr id="6" name="object 4"/>
            <p:cNvSpPr/>
            <p:nvPr/>
          </p:nvSpPr>
          <p:spPr>
            <a:xfrm>
              <a:off x="574548" y="1053083"/>
              <a:ext cx="7958455" cy="0"/>
            </a:xfrm>
            <a:custGeom>
              <a:avLst/>
              <a:gdLst/>
              <a:ahLst/>
              <a:cxnLst/>
              <a:rect l="l" t="t" r="r" b="b"/>
              <a:pathLst>
                <a:path w="7958455">
                  <a:moveTo>
                    <a:pt x="0" y="0"/>
                  </a:moveTo>
                  <a:lnTo>
                    <a:pt x="7958328" y="0"/>
                  </a:lnTo>
                </a:path>
              </a:pathLst>
            </a:custGeom>
            <a:ln w="9144">
              <a:solidFill>
                <a:srgbClr val="CC0000"/>
              </a:solidFill>
            </a:ln>
          </p:spPr>
          <p:txBody>
            <a:bodyPr wrap="square" lIns="0" tIns="0" rIns="0" bIns="0" rtlCol="0"/>
            <a:lstStyle/>
            <a:p/>
          </p:txBody>
        </p:sp>
      </p:grpSp>
      <p:sp>
        <p:nvSpPr>
          <p:cNvPr id="7" name="object 5"/>
          <p:cNvSpPr txBox="1"/>
          <p:nvPr/>
        </p:nvSpPr>
        <p:spPr>
          <a:xfrm>
            <a:off x="437515" y="429895"/>
            <a:ext cx="4682490" cy="505460"/>
          </a:xfrm>
          <a:prstGeom prst="rect">
            <a:avLst/>
          </a:prstGeom>
        </p:spPr>
        <p:txBody>
          <a:bodyPr vert="horz" wrap="square" lIns="0" tIns="13335" rIns="0" bIns="0" rtlCol="0">
            <a:spAutoFit/>
          </a:bodyPr>
          <a:lstStyle/>
          <a:p>
            <a:pPr marL="12700">
              <a:lnSpc>
                <a:spcPct val="100000"/>
              </a:lnSpc>
              <a:spcBef>
                <a:spcPts val="105"/>
              </a:spcBef>
            </a:pPr>
            <a:r>
              <a:rPr lang="en-US" altLang="zh-CN" sz="3200" b="1" spc="790" dirty="0">
                <a:solidFill>
                  <a:srgbClr val="CC0000"/>
                </a:solidFill>
                <a:latin typeface="宋体" panose="02010600030101010101" pitchFamily="2" charset="-122"/>
                <a:ea typeface="宋体" panose="02010600030101010101" pitchFamily="2" charset="-122"/>
                <a:cs typeface="黑体" panose="02010609060101010101" charset="-122"/>
              </a:rPr>
              <a:t>4.2 TOPSIS</a:t>
            </a:r>
            <a:r>
              <a:rPr lang="zh-CN" altLang="en-US" sz="3200" b="1" spc="790" dirty="0">
                <a:solidFill>
                  <a:srgbClr val="CC0000"/>
                </a:solidFill>
                <a:latin typeface="宋体" panose="02010600030101010101" pitchFamily="2" charset="-122"/>
                <a:ea typeface="宋体" panose="02010600030101010101" pitchFamily="2" charset="-122"/>
                <a:cs typeface="黑体" panose="02010609060101010101" charset="-122"/>
              </a:rPr>
              <a:t>分析法</a:t>
            </a:r>
            <a:endParaRPr lang="zh-CN" altLang="en-US" sz="3200" b="1" spc="790" dirty="0">
              <a:solidFill>
                <a:srgbClr val="CC0000"/>
              </a:solidFill>
              <a:latin typeface="宋体" panose="02010600030101010101" pitchFamily="2" charset="-122"/>
              <a:ea typeface="宋体" panose="02010600030101010101" pitchFamily="2" charset="-122"/>
              <a:cs typeface="黑体" panose="02010609060101010101" charset="-122"/>
            </a:endParaRPr>
          </a:p>
        </p:txBody>
      </p:sp>
      <p:sp>
        <p:nvSpPr>
          <p:cNvPr id="26" name="任意多边形 25"/>
          <p:cNvSpPr/>
          <p:nvPr>
            <p:custDataLst>
              <p:tags r:id="rId1"/>
            </p:custDataLst>
          </p:nvPr>
        </p:nvSpPr>
        <p:spPr>
          <a:xfrm>
            <a:off x="2813183" y="3256010"/>
            <a:ext cx="1240645" cy="1240645"/>
          </a:xfrm>
          <a:custGeom>
            <a:avLst/>
            <a:gdLst>
              <a:gd name="connsiteX0" fmla="*/ 0 w 1240645"/>
              <a:gd name="connsiteY0" fmla="*/ 620323 h 1240645"/>
              <a:gd name="connsiteX1" fmla="*/ 620323 w 1240645"/>
              <a:gd name="connsiteY1" fmla="*/ 0 h 1240645"/>
              <a:gd name="connsiteX2" fmla="*/ 1240646 w 1240645"/>
              <a:gd name="connsiteY2" fmla="*/ 620323 h 1240645"/>
              <a:gd name="connsiteX3" fmla="*/ 620323 w 1240645"/>
              <a:gd name="connsiteY3" fmla="*/ 1240646 h 1240645"/>
              <a:gd name="connsiteX4" fmla="*/ 0 w 1240645"/>
              <a:gd name="connsiteY4" fmla="*/ 620323 h 1240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0645" h="1240645">
                <a:moveTo>
                  <a:pt x="0" y="620323"/>
                </a:moveTo>
                <a:cubicBezTo>
                  <a:pt x="0" y="277728"/>
                  <a:pt x="277728" y="0"/>
                  <a:pt x="620323" y="0"/>
                </a:cubicBezTo>
                <a:cubicBezTo>
                  <a:pt x="962918" y="0"/>
                  <a:pt x="1240646" y="277728"/>
                  <a:pt x="1240646" y="620323"/>
                </a:cubicBezTo>
                <a:cubicBezTo>
                  <a:pt x="1240646" y="962918"/>
                  <a:pt x="962918" y="1240646"/>
                  <a:pt x="620323" y="1240646"/>
                </a:cubicBezTo>
                <a:cubicBezTo>
                  <a:pt x="277728" y="1240646"/>
                  <a:pt x="0" y="962918"/>
                  <a:pt x="0" y="620323"/>
                </a:cubicBezTo>
                <a:close/>
              </a:path>
            </a:pathLst>
          </a:custGeom>
          <a:solidFill>
            <a:srgbClr val="F0503F"/>
          </a:solidFill>
        </p:spPr>
        <p:style>
          <a:lnRef idx="2">
            <a:sysClr val="window" lastClr="FFFFFF">
              <a:hueOff val="0"/>
              <a:satOff val="0"/>
              <a:lumOff val="0"/>
              <a:alphaOff val="0"/>
            </a:sysClr>
          </a:lnRef>
          <a:fillRef idx="1">
            <a:scrgbClr r="0" g="0" b="0"/>
          </a:fillRef>
          <a:effectRef idx="0">
            <a:srgbClr val="3E5161">
              <a:hueOff val="0"/>
              <a:satOff val="0"/>
              <a:lumOff val="0"/>
              <a:alphaOff val="0"/>
            </a:srgbClr>
          </a:effectRef>
          <a:fontRef idx="minor">
            <a:sysClr val="window" lastClr="FFFFFF"/>
          </a:fontRef>
        </p:style>
        <p:txBody>
          <a:bodyPr spcFirstLastPara="0" vert="horz" wrap="square" lIns="90000" tIns="46800" rIns="90000" bIns="46800" numCol="1" spcCol="1270" anchor="ctr" anchorCtr="0">
            <a:normAutofit/>
          </a:bodyPr>
          <a:lstStyle/>
          <a:p>
            <a:pPr lvl="0" algn="ctr" defTabSz="889000">
              <a:lnSpc>
                <a:spcPct val="90000"/>
              </a:lnSpc>
              <a:spcBef>
                <a:spcPct val="0"/>
              </a:spcBef>
              <a:spcAft>
                <a:spcPct val="35000"/>
              </a:spcAft>
            </a:pPr>
            <a:r>
              <a:rPr lang="zh-CN" altLang="en-US" sz="1600" b="0" i="0" kern="1200" cap="all" baseline="0">
                <a:solidFill>
                  <a:srgbClr val="FFFFFF"/>
                </a:solidFill>
                <a:sym typeface="Arial" panose="020B0604020202020204" pitchFamily="34" charset="0"/>
              </a:rPr>
              <a:t>数据预处理</a:t>
            </a:r>
            <a:endParaRPr lang="zh-CN" altLang="en-US" sz="1600" b="0" i="0" kern="1200" cap="all" baseline="0">
              <a:solidFill>
                <a:srgbClr val="FFFFFF"/>
              </a:solidFill>
              <a:sym typeface="Arial" panose="020B0604020202020204" pitchFamily="34" charset="0"/>
            </a:endParaRPr>
          </a:p>
        </p:txBody>
      </p:sp>
      <p:sp>
        <p:nvSpPr>
          <p:cNvPr id="34" name="文本框 33"/>
          <p:cNvSpPr txBox="1"/>
          <p:nvPr>
            <p:custDataLst>
              <p:tags r:id="rId2"/>
            </p:custDataLst>
          </p:nvPr>
        </p:nvSpPr>
        <p:spPr>
          <a:xfrm>
            <a:off x="6760125" y="2553120"/>
            <a:ext cx="2910353" cy="386917"/>
          </a:xfrm>
          <a:prstGeom prst="rect">
            <a:avLst/>
          </a:prstGeom>
          <a:noFill/>
        </p:spPr>
        <p:txBody>
          <a:bodyPr vert="horz" wrap="square" lIns="90000" tIns="46800" rIns="90000" bIns="46800" rtlCol="0" anchor="ctr" anchorCtr="0">
            <a:normAutofit/>
          </a:bodyPr>
          <a:lstStyle/>
          <a:p>
            <a:r>
              <a:rPr lang="zh-CN" altLang="en-US" sz="1400" b="1" spc="150">
                <a:solidFill>
                  <a:srgbClr val="000000"/>
                </a:solidFill>
                <a:latin typeface="Arial" panose="020B0604020202020204" pitchFamily="34" charset="0"/>
                <a:ea typeface="微软雅黑" panose="020B0503020204020204" pitchFamily="34" charset="-122"/>
                <a:cs typeface="+mn-ea"/>
                <a:sym typeface="Arial" panose="020B0604020202020204" pitchFamily="34" charset="0"/>
              </a:rPr>
              <a:t>指标正向化</a:t>
            </a:r>
            <a:endParaRPr lang="zh-CN" altLang="en-US" sz="1400" b="1" spc="150">
              <a:solidFill>
                <a:srgbClr val="00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5" name="文本框 34"/>
          <p:cNvSpPr txBox="1"/>
          <p:nvPr>
            <p:custDataLst>
              <p:tags r:id="rId3"/>
            </p:custDataLst>
          </p:nvPr>
        </p:nvSpPr>
        <p:spPr>
          <a:xfrm>
            <a:off x="6760125" y="2932100"/>
            <a:ext cx="4612120" cy="779355"/>
          </a:xfrm>
          <a:prstGeom prst="rect">
            <a:avLst/>
          </a:prstGeom>
          <a:noFill/>
        </p:spPr>
        <p:txBody>
          <a:bodyPr vert="horz" wrap="square" lIns="90000" tIns="46800" rIns="90000" bIns="46800" rtlCol="0">
            <a:normAutofit fontScale="90000"/>
          </a:bodyPr>
          <a:lstStyle/>
          <a:p>
            <a:r>
              <a:rPr lang="en-US" altLang="zh-CN" sz="1400">
                <a:solidFill>
                  <a:srgbClr val="000000"/>
                </a:solidFill>
                <a:sym typeface="Arial" panose="020B0604020202020204" pitchFamily="34" charset="0"/>
              </a:rPr>
              <a:t>在处理数据时，有些指标的数据越大越好，有些则是越小越好，有些又是中间某个值或者某段区间最好。我们可以对其进行“正向化处理”，使指标都可以像考试分数那样，越大越好。</a:t>
            </a:r>
            <a:endParaRPr lang="en-US" altLang="zh-CN" sz="1400">
              <a:solidFill>
                <a:srgbClr val="000000"/>
              </a:solidFill>
              <a:sym typeface="Arial" panose="020B0604020202020204" pitchFamily="34" charset="0"/>
            </a:endParaRPr>
          </a:p>
        </p:txBody>
      </p:sp>
      <p:cxnSp>
        <p:nvCxnSpPr>
          <p:cNvPr id="36" name="直接连接符 35"/>
          <p:cNvCxnSpPr/>
          <p:nvPr>
            <p:custDataLst>
              <p:tags r:id="rId4"/>
            </p:custDataLst>
          </p:nvPr>
        </p:nvCxnSpPr>
        <p:spPr>
          <a:xfrm>
            <a:off x="6760125" y="2940037"/>
            <a:ext cx="4552405" cy="0"/>
          </a:xfrm>
          <a:prstGeom prst="line">
            <a:avLst/>
          </a:prstGeom>
          <a:ln>
            <a:solidFill>
              <a:srgbClr val="000000"/>
            </a:solidFill>
          </a:ln>
        </p:spPr>
        <p:style>
          <a:lnRef idx="1">
            <a:srgbClr val="3E5161"/>
          </a:lnRef>
          <a:fillRef idx="0">
            <a:srgbClr val="3E5161"/>
          </a:fillRef>
          <a:effectRef idx="0">
            <a:srgbClr val="3E5161"/>
          </a:effectRef>
          <a:fontRef idx="minor">
            <a:sysClr val="windowText" lastClr="000000"/>
          </a:fontRef>
        </p:style>
      </p:cxnSp>
      <p:sp>
        <p:nvSpPr>
          <p:cNvPr id="28" name="任意多边形 27"/>
          <p:cNvSpPr/>
          <p:nvPr>
            <p:custDataLst>
              <p:tags r:id="rId5"/>
            </p:custDataLst>
          </p:nvPr>
        </p:nvSpPr>
        <p:spPr>
          <a:xfrm>
            <a:off x="5106356" y="2495387"/>
            <a:ext cx="1178613" cy="942890"/>
          </a:xfrm>
          <a:custGeom>
            <a:avLst/>
            <a:gdLst>
              <a:gd name="connsiteX0" fmla="*/ 0 w 1178613"/>
              <a:gd name="connsiteY0" fmla="*/ 94289 h 942890"/>
              <a:gd name="connsiteX1" fmla="*/ 94289 w 1178613"/>
              <a:gd name="connsiteY1" fmla="*/ 0 h 942890"/>
              <a:gd name="connsiteX2" fmla="*/ 1084324 w 1178613"/>
              <a:gd name="connsiteY2" fmla="*/ 0 h 942890"/>
              <a:gd name="connsiteX3" fmla="*/ 1178613 w 1178613"/>
              <a:gd name="connsiteY3" fmla="*/ 94289 h 942890"/>
              <a:gd name="connsiteX4" fmla="*/ 1178613 w 1178613"/>
              <a:gd name="connsiteY4" fmla="*/ 848601 h 942890"/>
              <a:gd name="connsiteX5" fmla="*/ 1084324 w 1178613"/>
              <a:gd name="connsiteY5" fmla="*/ 942890 h 942890"/>
              <a:gd name="connsiteX6" fmla="*/ 94289 w 1178613"/>
              <a:gd name="connsiteY6" fmla="*/ 942890 h 942890"/>
              <a:gd name="connsiteX7" fmla="*/ 0 w 1178613"/>
              <a:gd name="connsiteY7" fmla="*/ 848601 h 942890"/>
              <a:gd name="connsiteX8" fmla="*/ 0 w 1178613"/>
              <a:gd name="connsiteY8" fmla="*/ 94289 h 942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78613" h="942890">
                <a:moveTo>
                  <a:pt x="0" y="94289"/>
                </a:moveTo>
                <a:cubicBezTo>
                  <a:pt x="0" y="42215"/>
                  <a:pt x="42215" y="0"/>
                  <a:pt x="94289" y="0"/>
                </a:cubicBezTo>
                <a:lnTo>
                  <a:pt x="1084324" y="0"/>
                </a:lnTo>
                <a:cubicBezTo>
                  <a:pt x="1136398" y="0"/>
                  <a:pt x="1178613" y="42215"/>
                  <a:pt x="1178613" y="94289"/>
                </a:cubicBezTo>
                <a:lnTo>
                  <a:pt x="1178613" y="848601"/>
                </a:lnTo>
                <a:cubicBezTo>
                  <a:pt x="1178613" y="900675"/>
                  <a:pt x="1136398" y="942890"/>
                  <a:pt x="1084324" y="942890"/>
                </a:cubicBezTo>
                <a:lnTo>
                  <a:pt x="94289" y="942890"/>
                </a:lnTo>
                <a:cubicBezTo>
                  <a:pt x="42215" y="942890"/>
                  <a:pt x="0" y="900675"/>
                  <a:pt x="0" y="848601"/>
                </a:cubicBezTo>
                <a:lnTo>
                  <a:pt x="0" y="94289"/>
                </a:lnTo>
                <a:close/>
              </a:path>
            </a:pathLst>
          </a:custGeom>
          <a:solidFill>
            <a:srgbClr val="3E5161"/>
          </a:solidFill>
        </p:spPr>
        <p:style>
          <a:lnRef idx="2">
            <a:sysClr val="window" lastClr="FFFFFF">
              <a:hueOff val="0"/>
              <a:satOff val="0"/>
              <a:lumOff val="0"/>
              <a:alphaOff val="0"/>
            </a:sysClr>
          </a:lnRef>
          <a:fillRef idx="1">
            <a:scrgbClr r="0" g="0" b="0"/>
          </a:fillRef>
          <a:effectRef idx="0">
            <a:srgbClr val="3E5161">
              <a:hueOff val="0"/>
              <a:satOff val="0"/>
              <a:lumOff val="0"/>
              <a:alphaOff val="0"/>
            </a:srgbClr>
          </a:effectRef>
          <a:fontRef idx="minor">
            <a:sysClr val="window" lastClr="FFFFFF"/>
          </a:fontRef>
        </p:style>
        <p:txBody>
          <a:bodyPr spcFirstLastPara="0" vert="horz" wrap="square" lIns="90000" tIns="46800" rIns="90000" bIns="46800" numCol="1" spcCol="1270" anchor="ctr" anchorCtr="0">
            <a:normAutofit/>
          </a:bodyPr>
          <a:lstStyle/>
          <a:p>
            <a:pPr lvl="0" algn="ctr" defTabSz="889000">
              <a:lnSpc>
                <a:spcPct val="90000"/>
              </a:lnSpc>
              <a:spcBef>
                <a:spcPct val="0"/>
              </a:spcBef>
              <a:spcAft>
                <a:spcPct val="35000"/>
              </a:spcAft>
            </a:pPr>
            <a:r>
              <a:rPr lang="zh-CN" altLang="en-US" sz="1600" b="0" i="0" kern="1200" cap="all" baseline="0">
                <a:solidFill>
                  <a:srgbClr val="FFFFFF"/>
                </a:solidFill>
                <a:sym typeface="Arial" panose="020B0604020202020204" pitchFamily="34" charset="0"/>
              </a:rPr>
              <a:t>正向化</a:t>
            </a:r>
            <a:endParaRPr lang="zh-CN" altLang="en-US" sz="1600" b="0" i="0" kern="1200" cap="all" baseline="0">
              <a:solidFill>
                <a:srgbClr val="FFFFFF"/>
              </a:solidFill>
              <a:sym typeface="Arial" panose="020B0604020202020204" pitchFamily="34" charset="0"/>
            </a:endParaRPr>
          </a:p>
        </p:txBody>
      </p:sp>
      <p:sp>
        <p:nvSpPr>
          <p:cNvPr id="37" name="文本框 36"/>
          <p:cNvSpPr txBox="1"/>
          <p:nvPr>
            <p:custDataLst>
              <p:tags r:id="rId6"/>
            </p:custDataLst>
          </p:nvPr>
        </p:nvSpPr>
        <p:spPr>
          <a:xfrm>
            <a:off x="6760125" y="4285568"/>
            <a:ext cx="2910353" cy="386917"/>
          </a:xfrm>
          <a:prstGeom prst="rect">
            <a:avLst/>
          </a:prstGeom>
          <a:noFill/>
        </p:spPr>
        <p:txBody>
          <a:bodyPr vert="horz" wrap="square" lIns="90000" tIns="46800" rIns="90000" bIns="46800" rtlCol="0" anchor="ctr" anchorCtr="0">
            <a:normAutofit/>
          </a:bodyPr>
          <a:lstStyle/>
          <a:p>
            <a:r>
              <a:rPr lang="zh-CN" altLang="en-US" sz="1400" b="1" spc="150">
                <a:solidFill>
                  <a:srgbClr val="000000"/>
                </a:solidFill>
                <a:latin typeface="Arial" panose="020B0604020202020204" pitchFamily="34" charset="0"/>
                <a:ea typeface="微软雅黑" panose="020B0503020204020204" pitchFamily="34" charset="-122"/>
                <a:cs typeface="+mn-ea"/>
                <a:sym typeface="Arial" panose="020B0604020202020204" pitchFamily="34" charset="0"/>
              </a:rPr>
              <a:t>指标无量纲化</a:t>
            </a:r>
            <a:endParaRPr lang="zh-CN" altLang="en-US" sz="1400" b="1" spc="150">
              <a:solidFill>
                <a:srgbClr val="00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8" name="文本框 37"/>
          <p:cNvSpPr txBox="1"/>
          <p:nvPr>
            <p:custDataLst>
              <p:tags r:id="rId7"/>
            </p:custDataLst>
          </p:nvPr>
        </p:nvSpPr>
        <p:spPr>
          <a:xfrm>
            <a:off x="6760125" y="4664548"/>
            <a:ext cx="4612120" cy="779355"/>
          </a:xfrm>
          <a:prstGeom prst="rect">
            <a:avLst/>
          </a:prstGeom>
          <a:noFill/>
        </p:spPr>
        <p:txBody>
          <a:bodyPr vert="horz" wrap="square" lIns="90000" tIns="46800" rIns="90000" bIns="46800" rtlCol="0">
            <a:normAutofit/>
          </a:bodyPr>
          <a:lstStyle/>
          <a:p>
            <a:r>
              <a:rPr lang="en-US" altLang="zh-CN" sz="1400">
                <a:solidFill>
                  <a:srgbClr val="000000"/>
                </a:solidFill>
                <a:sym typeface="Arial" panose="020B0604020202020204" pitchFamily="34" charset="0"/>
              </a:rPr>
              <a:t>为了消除不同的数据指标量纲的影响，我们还有必要对已经正向化的矩阵进行标准化。</a:t>
            </a:r>
            <a:endParaRPr lang="en-US" altLang="zh-CN" sz="1400">
              <a:solidFill>
                <a:srgbClr val="000000"/>
              </a:solidFill>
              <a:sym typeface="Arial" panose="020B0604020202020204" pitchFamily="34" charset="0"/>
            </a:endParaRPr>
          </a:p>
        </p:txBody>
      </p:sp>
      <p:cxnSp>
        <p:nvCxnSpPr>
          <p:cNvPr id="39" name="直接连接符 38"/>
          <p:cNvCxnSpPr/>
          <p:nvPr>
            <p:custDataLst>
              <p:tags r:id="rId8"/>
            </p:custDataLst>
          </p:nvPr>
        </p:nvCxnSpPr>
        <p:spPr>
          <a:xfrm>
            <a:off x="6760125" y="4672485"/>
            <a:ext cx="4552405" cy="0"/>
          </a:xfrm>
          <a:prstGeom prst="line">
            <a:avLst/>
          </a:prstGeom>
          <a:ln>
            <a:solidFill>
              <a:srgbClr val="000000"/>
            </a:solidFill>
          </a:ln>
        </p:spPr>
        <p:style>
          <a:lnRef idx="1">
            <a:srgbClr val="3E5161"/>
          </a:lnRef>
          <a:fillRef idx="0">
            <a:srgbClr val="3E5161"/>
          </a:fillRef>
          <a:effectRef idx="0">
            <a:srgbClr val="3E5161"/>
          </a:effectRef>
          <a:fontRef idx="minor">
            <a:sysClr val="windowText" lastClr="000000"/>
          </a:fontRef>
        </p:style>
      </p:cxnSp>
      <p:sp>
        <p:nvSpPr>
          <p:cNvPr id="30" name="任意多边形 29"/>
          <p:cNvSpPr/>
          <p:nvPr>
            <p:custDataLst>
              <p:tags r:id="rId9"/>
            </p:custDataLst>
          </p:nvPr>
        </p:nvSpPr>
        <p:spPr>
          <a:xfrm>
            <a:off x="5106356" y="4227787"/>
            <a:ext cx="1178613" cy="942890"/>
          </a:xfrm>
          <a:custGeom>
            <a:avLst/>
            <a:gdLst>
              <a:gd name="connsiteX0" fmla="*/ 0 w 1178613"/>
              <a:gd name="connsiteY0" fmla="*/ 94289 h 942890"/>
              <a:gd name="connsiteX1" fmla="*/ 94289 w 1178613"/>
              <a:gd name="connsiteY1" fmla="*/ 0 h 942890"/>
              <a:gd name="connsiteX2" fmla="*/ 1084324 w 1178613"/>
              <a:gd name="connsiteY2" fmla="*/ 0 h 942890"/>
              <a:gd name="connsiteX3" fmla="*/ 1178613 w 1178613"/>
              <a:gd name="connsiteY3" fmla="*/ 94289 h 942890"/>
              <a:gd name="connsiteX4" fmla="*/ 1178613 w 1178613"/>
              <a:gd name="connsiteY4" fmla="*/ 848601 h 942890"/>
              <a:gd name="connsiteX5" fmla="*/ 1084324 w 1178613"/>
              <a:gd name="connsiteY5" fmla="*/ 942890 h 942890"/>
              <a:gd name="connsiteX6" fmla="*/ 94289 w 1178613"/>
              <a:gd name="connsiteY6" fmla="*/ 942890 h 942890"/>
              <a:gd name="connsiteX7" fmla="*/ 0 w 1178613"/>
              <a:gd name="connsiteY7" fmla="*/ 848601 h 942890"/>
              <a:gd name="connsiteX8" fmla="*/ 0 w 1178613"/>
              <a:gd name="connsiteY8" fmla="*/ 94289 h 942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78613" h="942890">
                <a:moveTo>
                  <a:pt x="0" y="94289"/>
                </a:moveTo>
                <a:cubicBezTo>
                  <a:pt x="0" y="42215"/>
                  <a:pt x="42215" y="0"/>
                  <a:pt x="94289" y="0"/>
                </a:cubicBezTo>
                <a:lnTo>
                  <a:pt x="1084324" y="0"/>
                </a:lnTo>
                <a:cubicBezTo>
                  <a:pt x="1136398" y="0"/>
                  <a:pt x="1178613" y="42215"/>
                  <a:pt x="1178613" y="94289"/>
                </a:cubicBezTo>
                <a:lnTo>
                  <a:pt x="1178613" y="848601"/>
                </a:lnTo>
                <a:cubicBezTo>
                  <a:pt x="1178613" y="900675"/>
                  <a:pt x="1136398" y="942890"/>
                  <a:pt x="1084324" y="942890"/>
                </a:cubicBezTo>
                <a:lnTo>
                  <a:pt x="94289" y="942890"/>
                </a:lnTo>
                <a:cubicBezTo>
                  <a:pt x="42215" y="942890"/>
                  <a:pt x="0" y="900675"/>
                  <a:pt x="0" y="848601"/>
                </a:cubicBezTo>
                <a:lnTo>
                  <a:pt x="0" y="94289"/>
                </a:lnTo>
                <a:close/>
              </a:path>
            </a:pathLst>
          </a:custGeom>
          <a:solidFill>
            <a:srgbClr val="5BC5ED"/>
          </a:solidFill>
        </p:spPr>
        <p:style>
          <a:lnRef idx="2">
            <a:sysClr val="window" lastClr="FFFFFF">
              <a:hueOff val="0"/>
              <a:satOff val="0"/>
              <a:lumOff val="0"/>
              <a:alphaOff val="0"/>
            </a:sysClr>
          </a:lnRef>
          <a:fillRef idx="1">
            <a:scrgbClr r="0" g="0" b="0"/>
          </a:fillRef>
          <a:effectRef idx="0">
            <a:srgbClr val="3E5161">
              <a:hueOff val="0"/>
              <a:satOff val="0"/>
              <a:lumOff val="0"/>
              <a:alphaOff val="0"/>
            </a:srgbClr>
          </a:effectRef>
          <a:fontRef idx="minor">
            <a:sysClr val="window" lastClr="FFFFFF"/>
          </a:fontRef>
        </p:style>
        <p:txBody>
          <a:bodyPr spcFirstLastPara="0" vert="horz" wrap="square" lIns="90000" tIns="46800" rIns="90000" bIns="46800" numCol="1" spcCol="1270" anchor="ctr" anchorCtr="0">
            <a:normAutofit/>
          </a:bodyPr>
          <a:lstStyle/>
          <a:p>
            <a:pPr lvl="0" algn="ctr" defTabSz="889000">
              <a:lnSpc>
                <a:spcPct val="90000"/>
              </a:lnSpc>
              <a:spcBef>
                <a:spcPct val="0"/>
              </a:spcBef>
              <a:spcAft>
                <a:spcPct val="35000"/>
              </a:spcAft>
            </a:pPr>
            <a:r>
              <a:rPr lang="zh-CN" altLang="en-US" sz="1600" b="0" i="0" kern="1200" cap="all" baseline="0">
                <a:solidFill>
                  <a:srgbClr val="FFFFFF"/>
                </a:solidFill>
                <a:sym typeface="Arial" panose="020B0604020202020204" pitchFamily="34" charset="0"/>
              </a:rPr>
              <a:t>归一化</a:t>
            </a:r>
            <a:endParaRPr lang="zh-CN" altLang="en-US" sz="1600" b="0" i="0" kern="1200" cap="all" baseline="0">
              <a:solidFill>
                <a:srgbClr val="FFFFFF"/>
              </a:solidFill>
              <a:sym typeface="Arial" panose="020B0604020202020204" pitchFamily="34" charset="0"/>
            </a:endParaRPr>
          </a:p>
        </p:txBody>
      </p:sp>
      <p:cxnSp>
        <p:nvCxnSpPr>
          <p:cNvPr id="8" name="直接箭头连接符 7"/>
          <p:cNvCxnSpPr/>
          <p:nvPr>
            <p:custDataLst>
              <p:tags r:id="rId10"/>
            </p:custDataLst>
          </p:nvPr>
        </p:nvCxnSpPr>
        <p:spPr>
          <a:xfrm flipH="1">
            <a:off x="4119418" y="2940037"/>
            <a:ext cx="824058" cy="771418"/>
          </a:xfrm>
          <a:prstGeom prst="straightConnector1">
            <a:avLst/>
          </a:prstGeom>
          <a:ln w="15875">
            <a:tailEnd type="triangle"/>
          </a:ln>
        </p:spPr>
        <p:style>
          <a:lnRef idx="1">
            <a:srgbClr val="3E5161"/>
          </a:lnRef>
          <a:fillRef idx="0">
            <a:srgbClr val="3E5161"/>
          </a:fillRef>
          <a:effectRef idx="0">
            <a:srgbClr val="3E5161"/>
          </a:effectRef>
          <a:fontRef idx="minor">
            <a:sysClr val="windowText" lastClr="000000"/>
          </a:fontRef>
        </p:style>
      </p:cxnSp>
      <p:cxnSp>
        <p:nvCxnSpPr>
          <p:cNvPr id="9" name="直接箭头连接符 8"/>
          <p:cNvCxnSpPr/>
          <p:nvPr>
            <p:custDataLst>
              <p:tags r:id="rId11"/>
            </p:custDataLst>
          </p:nvPr>
        </p:nvCxnSpPr>
        <p:spPr>
          <a:xfrm flipH="1" flipV="1">
            <a:off x="4119418" y="4091709"/>
            <a:ext cx="824058" cy="655785"/>
          </a:xfrm>
          <a:prstGeom prst="straightConnector1">
            <a:avLst/>
          </a:prstGeom>
          <a:ln w="15875">
            <a:tailEnd type="triangle"/>
          </a:ln>
        </p:spPr>
        <p:style>
          <a:lnRef idx="1">
            <a:srgbClr val="3E5161"/>
          </a:lnRef>
          <a:fillRef idx="0">
            <a:srgbClr val="3E5161"/>
          </a:fillRef>
          <a:effectRef idx="0">
            <a:srgbClr val="3E5161"/>
          </a:effectRef>
          <a:fontRef idx="minor">
            <a:sysClr val="windowText" lastClr="000000"/>
          </a:fontRef>
        </p:style>
      </p:cxnSp>
      <p:sp>
        <p:nvSpPr>
          <p:cNvPr id="31" name="文本框 30"/>
          <p:cNvSpPr txBox="1"/>
          <p:nvPr>
            <p:custDataLst>
              <p:tags r:id="rId12"/>
            </p:custDataLst>
          </p:nvPr>
        </p:nvSpPr>
        <p:spPr>
          <a:xfrm>
            <a:off x="847219" y="3145880"/>
            <a:ext cx="1965964" cy="482977"/>
          </a:xfrm>
          <a:prstGeom prst="rect">
            <a:avLst/>
          </a:prstGeom>
          <a:noFill/>
        </p:spPr>
        <p:txBody>
          <a:bodyPr vert="horz" wrap="square" lIns="90000" tIns="46800" rIns="90000" bIns="46800" rtlCol="0" anchor="ctr" anchorCtr="0">
            <a:normAutofit/>
          </a:bodyPr>
          <a:lstStyle/>
          <a:p>
            <a:pPr algn="r"/>
            <a:r>
              <a:rPr lang="zh-CN" altLang="en-US" sz="1400" b="1" spc="150">
                <a:solidFill>
                  <a:srgbClr val="5BC5ED"/>
                </a:solidFill>
                <a:latin typeface="Arial" panose="020B0604020202020204" pitchFamily="34" charset="0"/>
                <a:ea typeface="微软雅黑" panose="020B0503020204020204" pitchFamily="34" charset="-122"/>
                <a:cs typeface="+mn-ea"/>
                <a:sym typeface="Arial" panose="020B0604020202020204" pitchFamily="34" charset="0"/>
              </a:rPr>
              <a:t>数据预处理</a:t>
            </a:r>
            <a:endParaRPr lang="zh-CN" altLang="en-US" sz="1400" b="1" spc="150">
              <a:solidFill>
                <a:srgbClr val="5BC5ED"/>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2" name="文本框 31"/>
          <p:cNvSpPr txBox="1"/>
          <p:nvPr>
            <p:custDataLst>
              <p:tags r:id="rId13"/>
            </p:custDataLst>
          </p:nvPr>
        </p:nvSpPr>
        <p:spPr>
          <a:xfrm>
            <a:off x="703621" y="3500208"/>
            <a:ext cx="2096567" cy="996447"/>
          </a:xfrm>
          <a:prstGeom prst="rect">
            <a:avLst/>
          </a:prstGeom>
        </p:spPr>
        <p:txBody>
          <a:bodyPr vert="horz" wrap="square" lIns="90000" tIns="46800" rIns="90000" bIns="46800">
            <a:normAutofit/>
          </a:bodyPr>
          <a:lstStyle>
            <a:defPPr>
              <a:defRPr lang="zh-CN"/>
            </a:defPPr>
            <a:lvl1pPr algn="ctr">
              <a:defRPr>
                <a:solidFill>
                  <a:srgbClr val="3E5161"/>
                </a:solidFill>
              </a:defRPr>
            </a:lvl1pPr>
          </a:lstStyle>
          <a:p>
            <a:pPr algn="r"/>
            <a:r>
              <a:rPr lang="zh-CN" altLang="fr-FR" sz="1400">
                <a:sym typeface="Arial" panose="020B0604020202020204" pitchFamily="34" charset="0"/>
              </a:rPr>
              <a:t>数据预处理</a:t>
            </a:r>
            <a:endParaRPr lang="zh-CN" altLang="fr-FR" sz="1400">
              <a:sym typeface="Arial" panose="020B0604020202020204" pitchFamily="34" charset="0"/>
            </a:endParaRPr>
          </a:p>
          <a:p>
            <a:pPr algn="r"/>
            <a:r>
              <a:rPr lang="en-US" altLang="zh-CN" sz="1400">
                <a:sym typeface="Arial" panose="020B0604020202020204" pitchFamily="34" charset="0"/>
              </a:rPr>
              <a:t>TOPSIS</a:t>
            </a:r>
            <a:r>
              <a:rPr lang="zh-CN" altLang="en-US" sz="1400">
                <a:sym typeface="Arial" panose="020B0604020202020204" pitchFamily="34" charset="0"/>
              </a:rPr>
              <a:t>分析的第一步</a:t>
            </a:r>
            <a:endParaRPr lang="zh-CN" altLang="en-US" sz="1400">
              <a:sym typeface="Arial" panose="020B0604020202020204" pitchFamily="34" charset="0"/>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r>
              <a:rPr lang="en-US" altLang="zh-CN" sz="3200">
                <a:latin typeface="宋体" panose="02010600030101010101" pitchFamily="2" charset="-122"/>
                <a:ea typeface="宋体" panose="02010600030101010101" pitchFamily="2" charset="-122"/>
              </a:rPr>
              <a:t>TOPSIS</a:t>
            </a:r>
            <a:r>
              <a:rPr lang="zh-CN" altLang="en-US" sz="3200">
                <a:latin typeface="宋体" panose="02010600030101010101" pitchFamily="2" charset="-122"/>
                <a:ea typeface="宋体" panose="02010600030101010101" pitchFamily="2" charset="-122"/>
              </a:rPr>
              <a:t>分析</a:t>
            </a:r>
            <a:endParaRPr lang="zh-CN" altLang="en-US" sz="3200">
              <a:latin typeface="宋体" panose="02010600030101010101" pitchFamily="2" charset="-122"/>
              <a:ea typeface="宋体" panose="02010600030101010101" pitchFamily="2" charset="-122"/>
            </a:endParaRPr>
          </a:p>
        </p:txBody>
      </p:sp>
      <p:grpSp>
        <p:nvGrpSpPr>
          <p:cNvPr id="4" name="object 2"/>
          <p:cNvGrpSpPr/>
          <p:nvPr/>
        </p:nvGrpSpPr>
        <p:grpSpPr>
          <a:xfrm>
            <a:off x="194818" y="1062481"/>
            <a:ext cx="7958455" cy="114300"/>
            <a:chOff x="574548" y="1048511"/>
            <a:chExt cx="7958455" cy="114300"/>
          </a:xfrm>
        </p:grpSpPr>
        <p:sp>
          <p:nvSpPr>
            <p:cNvPr id="5" name="object 3"/>
            <p:cNvSpPr/>
            <p:nvPr/>
          </p:nvSpPr>
          <p:spPr>
            <a:xfrm>
              <a:off x="574548" y="1053083"/>
              <a:ext cx="4655820" cy="109855"/>
            </a:xfrm>
            <a:custGeom>
              <a:avLst/>
              <a:gdLst/>
              <a:ahLst/>
              <a:cxnLst/>
              <a:rect l="l" t="t" r="r" b="b"/>
              <a:pathLst>
                <a:path w="4655820" h="109855">
                  <a:moveTo>
                    <a:pt x="4655566" y="0"/>
                  </a:moveTo>
                  <a:lnTo>
                    <a:pt x="0" y="0"/>
                  </a:lnTo>
                  <a:lnTo>
                    <a:pt x="0" y="109727"/>
                  </a:lnTo>
                  <a:lnTo>
                    <a:pt x="4655566" y="109727"/>
                  </a:lnTo>
                  <a:lnTo>
                    <a:pt x="4655566" y="0"/>
                  </a:lnTo>
                  <a:close/>
                </a:path>
              </a:pathLst>
            </a:custGeom>
            <a:solidFill>
              <a:srgbClr val="CC0000"/>
            </a:solidFill>
          </p:spPr>
          <p:txBody>
            <a:bodyPr wrap="square" lIns="0" tIns="0" rIns="0" bIns="0" rtlCol="0"/>
            <a:lstStyle/>
            <a:p/>
          </p:txBody>
        </p:sp>
        <p:sp>
          <p:nvSpPr>
            <p:cNvPr id="6" name="object 4"/>
            <p:cNvSpPr/>
            <p:nvPr/>
          </p:nvSpPr>
          <p:spPr>
            <a:xfrm>
              <a:off x="574548" y="1053083"/>
              <a:ext cx="7958455" cy="0"/>
            </a:xfrm>
            <a:custGeom>
              <a:avLst/>
              <a:gdLst/>
              <a:ahLst/>
              <a:cxnLst/>
              <a:rect l="l" t="t" r="r" b="b"/>
              <a:pathLst>
                <a:path w="7958455">
                  <a:moveTo>
                    <a:pt x="0" y="0"/>
                  </a:moveTo>
                  <a:lnTo>
                    <a:pt x="7958328" y="0"/>
                  </a:lnTo>
                </a:path>
              </a:pathLst>
            </a:custGeom>
            <a:ln w="9144">
              <a:solidFill>
                <a:srgbClr val="CC0000"/>
              </a:solidFill>
            </a:ln>
          </p:spPr>
          <p:txBody>
            <a:bodyPr wrap="square" lIns="0" tIns="0" rIns="0" bIns="0" rtlCol="0"/>
            <a:lstStyle/>
            <a:p/>
          </p:txBody>
        </p:sp>
      </p:grpSp>
      <p:sp>
        <p:nvSpPr>
          <p:cNvPr id="7" name="object 5"/>
          <p:cNvSpPr txBox="1"/>
          <p:nvPr/>
        </p:nvSpPr>
        <p:spPr>
          <a:xfrm>
            <a:off x="437515" y="429895"/>
            <a:ext cx="4682490" cy="505460"/>
          </a:xfrm>
          <a:prstGeom prst="rect">
            <a:avLst/>
          </a:prstGeom>
        </p:spPr>
        <p:txBody>
          <a:bodyPr vert="horz" wrap="square" lIns="0" tIns="13335" rIns="0" bIns="0" rtlCol="0">
            <a:spAutoFit/>
          </a:bodyPr>
          <a:lstStyle/>
          <a:p>
            <a:pPr marL="12700">
              <a:lnSpc>
                <a:spcPct val="100000"/>
              </a:lnSpc>
              <a:spcBef>
                <a:spcPts val="105"/>
              </a:spcBef>
            </a:pPr>
            <a:r>
              <a:rPr lang="en-US" altLang="zh-CN" sz="3200" b="1" spc="790" dirty="0">
                <a:solidFill>
                  <a:srgbClr val="CC0000"/>
                </a:solidFill>
                <a:latin typeface="宋体" panose="02010600030101010101" pitchFamily="2" charset="-122"/>
                <a:ea typeface="宋体" panose="02010600030101010101" pitchFamily="2" charset="-122"/>
                <a:cs typeface="黑体" panose="02010609060101010101" charset="-122"/>
              </a:rPr>
              <a:t>4.2 TOPSIS</a:t>
            </a:r>
            <a:r>
              <a:rPr lang="zh-CN" altLang="en-US" sz="3200" b="1" spc="790" dirty="0">
                <a:solidFill>
                  <a:srgbClr val="CC0000"/>
                </a:solidFill>
                <a:latin typeface="宋体" panose="02010600030101010101" pitchFamily="2" charset="-122"/>
                <a:ea typeface="宋体" panose="02010600030101010101" pitchFamily="2" charset="-122"/>
                <a:cs typeface="黑体" panose="02010609060101010101" charset="-122"/>
              </a:rPr>
              <a:t>分析法</a:t>
            </a:r>
            <a:endParaRPr lang="zh-CN" altLang="en-US" sz="3200" b="1" spc="790" dirty="0">
              <a:solidFill>
                <a:srgbClr val="CC0000"/>
              </a:solidFill>
              <a:latin typeface="宋体" panose="02010600030101010101" pitchFamily="2" charset="-122"/>
              <a:ea typeface="宋体" panose="02010600030101010101" pitchFamily="2" charset="-122"/>
              <a:cs typeface="黑体" panose="02010609060101010101" charset="-122"/>
            </a:endParaRPr>
          </a:p>
        </p:txBody>
      </p:sp>
      <p:cxnSp>
        <p:nvCxnSpPr>
          <p:cNvPr id="2" name="直接连接符 1"/>
          <p:cNvCxnSpPr/>
          <p:nvPr>
            <p:custDataLst>
              <p:tags r:id="rId1"/>
            </p:custDataLst>
          </p:nvPr>
        </p:nvCxnSpPr>
        <p:spPr>
          <a:xfrm flipV="1">
            <a:off x="3858647" y="3818942"/>
            <a:ext cx="1216151" cy="1"/>
          </a:xfrm>
          <a:prstGeom prst="line">
            <a:avLst/>
          </a:prstGeom>
          <a:ln>
            <a:solidFill>
              <a:srgbClr val="D52A22"/>
            </a:solidFill>
            <a:prstDash val="dash"/>
          </a:ln>
        </p:spPr>
        <p:style>
          <a:lnRef idx="1">
            <a:srgbClr val="D52A22"/>
          </a:lnRef>
          <a:fillRef idx="0">
            <a:srgbClr val="D52A22"/>
          </a:fillRef>
          <a:effectRef idx="0">
            <a:srgbClr val="D52A22"/>
          </a:effectRef>
          <a:fontRef idx="minor">
            <a:srgbClr val="000000"/>
          </a:fontRef>
        </p:style>
      </p:cxnSp>
      <p:sp>
        <p:nvSpPr>
          <p:cNvPr id="8" name="左中括号 9"/>
          <p:cNvSpPr/>
          <p:nvPr>
            <p:custDataLst>
              <p:tags r:id="rId2"/>
            </p:custDataLst>
          </p:nvPr>
        </p:nvSpPr>
        <p:spPr>
          <a:xfrm>
            <a:off x="5107970" y="2570464"/>
            <a:ext cx="173462" cy="2300002"/>
          </a:xfrm>
          <a:custGeom>
            <a:avLst/>
            <a:gdLst>
              <a:gd name="connsiteX0" fmla="*/ 278295 w 278295"/>
              <a:gd name="connsiteY0" fmla="*/ 3313043 h 3313043"/>
              <a:gd name="connsiteX1" fmla="*/ 0 w 278295"/>
              <a:gd name="connsiteY1" fmla="*/ 3289853 h 3313043"/>
              <a:gd name="connsiteX2" fmla="*/ 0 w 278295"/>
              <a:gd name="connsiteY2" fmla="*/ 23190 h 3313043"/>
              <a:gd name="connsiteX3" fmla="*/ 278295 w 278295"/>
              <a:gd name="connsiteY3" fmla="*/ 0 h 3313043"/>
              <a:gd name="connsiteX4" fmla="*/ 278295 w 278295"/>
              <a:gd name="connsiteY4" fmla="*/ 3313043 h 3313043"/>
              <a:gd name="connsiteX0-1" fmla="*/ 278295 w 278295"/>
              <a:gd name="connsiteY0-2" fmla="*/ 3313043 h 3313043"/>
              <a:gd name="connsiteX1-3" fmla="*/ 0 w 278295"/>
              <a:gd name="connsiteY1-4" fmla="*/ 3289853 h 3313043"/>
              <a:gd name="connsiteX2-5" fmla="*/ 0 w 278295"/>
              <a:gd name="connsiteY2-6" fmla="*/ 23190 h 3313043"/>
              <a:gd name="connsiteX3-7" fmla="*/ 278295 w 278295"/>
              <a:gd name="connsiteY3-8" fmla="*/ 0 h 3313043"/>
              <a:gd name="connsiteX0-9" fmla="*/ 278295 w 278295"/>
              <a:gd name="connsiteY0-10" fmla="*/ 3354574 h 3354574"/>
              <a:gd name="connsiteX1-11" fmla="*/ 0 w 278295"/>
              <a:gd name="connsiteY1-12" fmla="*/ 3331384 h 3354574"/>
              <a:gd name="connsiteX2-13" fmla="*/ 0 w 278295"/>
              <a:gd name="connsiteY2-14" fmla="*/ 64721 h 3354574"/>
              <a:gd name="connsiteX3-15" fmla="*/ 278295 w 278295"/>
              <a:gd name="connsiteY3-16" fmla="*/ 41531 h 3354574"/>
              <a:gd name="connsiteX4-17" fmla="*/ 278295 w 278295"/>
              <a:gd name="connsiteY4-18" fmla="*/ 3354574 h 3354574"/>
              <a:gd name="connsiteX0-19" fmla="*/ 278295 w 278295"/>
              <a:gd name="connsiteY0-20" fmla="*/ 3354574 h 3354574"/>
              <a:gd name="connsiteX1-21" fmla="*/ 0 w 278295"/>
              <a:gd name="connsiteY1-22" fmla="*/ 3331384 h 3354574"/>
              <a:gd name="connsiteX2-23" fmla="*/ 0 w 278295"/>
              <a:gd name="connsiteY2-24" fmla="*/ 64721 h 3354574"/>
              <a:gd name="connsiteX3-25" fmla="*/ 278295 w 278295"/>
              <a:gd name="connsiteY3-26" fmla="*/ 41531 h 3354574"/>
            </a:gdLst>
            <a:ahLst/>
            <a:cxnLst>
              <a:cxn ang="0">
                <a:pos x="connsiteX0-1" y="connsiteY0-2"/>
              </a:cxn>
              <a:cxn ang="0">
                <a:pos x="connsiteX1-3" y="connsiteY1-4"/>
              </a:cxn>
              <a:cxn ang="0">
                <a:pos x="connsiteX2-5" y="connsiteY2-6"/>
              </a:cxn>
              <a:cxn ang="0">
                <a:pos x="connsiteX3-7" y="connsiteY3-8"/>
              </a:cxn>
            </a:cxnLst>
            <a:rect l="l" t="t" r="r" b="b"/>
            <a:pathLst>
              <a:path w="278295" h="3354574" stroke="0" extrusionOk="0">
                <a:moveTo>
                  <a:pt x="278295" y="3354574"/>
                </a:moveTo>
                <a:cubicBezTo>
                  <a:pt x="124597" y="3354574"/>
                  <a:pt x="0" y="3344191"/>
                  <a:pt x="0" y="3331384"/>
                </a:cubicBezTo>
                <a:lnTo>
                  <a:pt x="0" y="64721"/>
                </a:lnTo>
                <a:cubicBezTo>
                  <a:pt x="0" y="51914"/>
                  <a:pt x="129359" y="-58482"/>
                  <a:pt x="278295" y="41531"/>
                </a:cubicBezTo>
                <a:lnTo>
                  <a:pt x="278295" y="3354574"/>
                </a:lnTo>
                <a:close/>
              </a:path>
              <a:path w="278295" h="3354574" fill="none">
                <a:moveTo>
                  <a:pt x="278295" y="3354574"/>
                </a:moveTo>
                <a:cubicBezTo>
                  <a:pt x="124597" y="3354574"/>
                  <a:pt x="0" y="3344191"/>
                  <a:pt x="0" y="3331384"/>
                </a:cubicBezTo>
                <a:lnTo>
                  <a:pt x="0" y="64721"/>
                </a:lnTo>
                <a:cubicBezTo>
                  <a:pt x="0" y="51914"/>
                  <a:pt x="124597" y="41531"/>
                  <a:pt x="278295" y="41531"/>
                </a:cubicBezTo>
              </a:path>
            </a:pathLst>
          </a:custGeom>
          <a:ln w="28575">
            <a:solidFill>
              <a:srgbClr val="D52A22"/>
            </a:solidFill>
          </a:ln>
        </p:spPr>
        <p:style>
          <a:lnRef idx="1">
            <a:srgbClr val="D52A22"/>
          </a:lnRef>
          <a:fillRef idx="0">
            <a:srgbClr val="D52A22"/>
          </a:fillRef>
          <a:effectRef idx="0">
            <a:srgbClr val="D52A22"/>
          </a:effectRef>
          <a:fontRef idx="minor">
            <a:srgbClr val="000000"/>
          </a:fontRef>
        </p:style>
        <p:txBody>
          <a:bodyPr rtlCol="0" anchor="ctr"/>
          <a:lstStyle/>
          <a:p>
            <a:pPr algn="ctr"/>
            <a:endParaRPr lang="zh-CN" altLang="en-US"/>
          </a:p>
        </p:txBody>
      </p:sp>
      <p:sp>
        <p:nvSpPr>
          <p:cNvPr id="9" name="文本框 8"/>
          <p:cNvSpPr txBox="1"/>
          <p:nvPr>
            <p:custDataLst>
              <p:tags r:id="rId3"/>
            </p:custDataLst>
          </p:nvPr>
        </p:nvSpPr>
        <p:spPr>
          <a:xfrm>
            <a:off x="5807454" y="2668265"/>
            <a:ext cx="3808025" cy="414746"/>
          </a:xfrm>
          <a:prstGeom prst="rect">
            <a:avLst/>
          </a:prstGeom>
          <a:noFill/>
        </p:spPr>
        <p:txBody>
          <a:bodyPr wrap="square" rtlCol="0" anchor="ctr">
            <a:normAutofit lnSpcReduction="10000"/>
          </a:bodyPr>
          <a:lstStyle/>
          <a:p>
            <a:r>
              <a:rPr lang="zh-CN" altLang="en-US" sz="2000" dirty="0"/>
              <a:t>极小型</a:t>
            </a:r>
            <a:endParaRPr lang="zh-CN" altLang="en-US" sz="2000" dirty="0"/>
          </a:p>
        </p:txBody>
      </p:sp>
      <p:sp>
        <p:nvSpPr>
          <p:cNvPr id="10" name="文本框 9"/>
          <p:cNvSpPr txBox="1"/>
          <p:nvPr>
            <p:custDataLst>
              <p:tags r:id="rId4"/>
            </p:custDataLst>
          </p:nvPr>
        </p:nvSpPr>
        <p:spPr>
          <a:xfrm>
            <a:off x="5807454" y="3524481"/>
            <a:ext cx="3808025" cy="414746"/>
          </a:xfrm>
          <a:prstGeom prst="rect">
            <a:avLst/>
          </a:prstGeom>
          <a:noFill/>
        </p:spPr>
        <p:txBody>
          <a:bodyPr wrap="square" rtlCol="0" anchor="ctr">
            <a:normAutofit lnSpcReduction="10000"/>
          </a:bodyPr>
          <a:lstStyle/>
          <a:p>
            <a:r>
              <a:rPr lang="zh-CN" altLang="en-US" sz="2000" dirty="0"/>
              <a:t>区间型</a:t>
            </a:r>
            <a:endParaRPr lang="zh-CN" altLang="en-US" sz="2000" dirty="0"/>
          </a:p>
        </p:txBody>
      </p:sp>
      <p:sp>
        <p:nvSpPr>
          <p:cNvPr id="11" name="文本框 10"/>
          <p:cNvSpPr txBox="1"/>
          <p:nvPr>
            <p:custDataLst>
              <p:tags r:id="rId5"/>
            </p:custDataLst>
          </p:nvPr>
        </p:nvSpPr>
        <p:spPr>
          <a:xfrm>
            <a:off x="5807454" y="4332279"/>
            <a:ext cx="3808025" cy="414746"/>
          </a:xfrm>
          <a:prstGeom prst="rect">
            <a:avLst/>
          </a:prstGeom>
          <a:noFill/>
        </p:spPr>
        <p:txBody>
          <a:bodyPr wrap="square" rtlCol="0" anchor="ctr">
            <a:noAutofit/>
          </a:bodyPr>
          <a:lstStyle/>
          <a:p>
            <a:r>
              <a:rPr lang="zh-CN" altLang="en-US" sz="2000" dirty="0"/>
              <a:t>中值型</a:t>
            </a:r>
            <a:endParaRPr lang="zh-CN" altLang="en-US" sz="2000" dirty="0"/>
          </a:p>
        </p:txBody>
      </p:sp>
      <p:cxnSp>
        <p:nvCxnSpPr>
          <p:cNvPr id="12" name="直接连接符 11"/>
          <p:cNvCxnSpPr/>
          <p:nvPr>
            <p:custDataLst>
              <p:tags r:id="rId6"/>
            </p:custDataLst>
          </p:nvPr>
        </p:nvCxnSpPr>
        <p:spPr>
          <a:xfrm flipV="1">
            <a:off x="2616519" y="3818942"/>
            <a:ext cx="1005084" cy="1"/>
          </a:xfrm>
          <a:prstGeom prst="line">
            <a:avLst/>
          </a:prstGeom>
          <a:ln>
            <a:solidFill>
              <a:srgbClr val="D52A22"/>
            </a:solidFill>
            <a:prstDash val="dash"/>
          </a:ln>
        </p:spPr>
        <p:style>
          <a:lnRef idx="1">
            <a:srgbClr val="D52A22"/>
          </a:lnRef>
          <a:fillRef idx="0">
            <a:srgbClr val="D52A22"/>
          </a:fillRef>
          <a:effectRef idx="0">
            <a:srgbClr val="D52A22"/>
          </a:effectRef>
          <a:fontRef idx="minor">
            <a:srgbClr val="000000"/>
          </a:fontRef>
        </p:style>
      </p:cxnSp>
      <p:sp>
        <p:nvSpPr>
          <p:cNvPr id="29" name="椭圆 28"/>
          <p:cNvSpPr/>
          <p:nvPr>
            <p:custDataLst>
              <p:tags r:id="rId7"/>
            </p:custDataLst>
          </p:nvPr>
        </p:nvSpPr>
        <p:spPr>
          <a:xfrm>
            <a:off x="956002" y="3025181"/>
            <a:ext cx="1662884" cy="1662884"/>
          </a:xfrm>
          <a:prstGeom prst="ellipse">
            <a:avLst/>
          </a:prstGeom>
          <a:solidFill>
            <a:srgbClr val="D52A22"/>
          </a:solidFill>
          <a:ln>
            <a:noFill/>
          </a:ln>
        </p:spPr>
        <p:style>
          <a:lnRef idx="2">
            <a:srgbClr val="D52A22">
              <a:shade val="50000"/>
            </a:srgbClr>
          </a:lnRef>
          <a:fillRef idx="1">
            <a:srgbClr val="D52A22"/>
          </a:fillRef>
          <a:effectRef idx="0">
            <a:srgbClr val="D52A22"/>
          </a:effectRef>
          <a:fontRef idx="minor">
            <a:sysClr val="window" lastClr="FFFFFF"/>
          </a:fontRef>
        </p:style>
        <p:txBody>
          <a:bodyPr rtlCol="0" anchor="ctr"/>
          <a:lstStyle/>
          <a:p>
            <a:pPr algn="ctr"/>
            <a:endParaRPr lang="zh-CN" altLang="en-US">
              <a:solidFill>
                <a:srgbClr val="000000"/>
              </a:solidFill>
            </a:endParaRPr>
          </a:p>
        </p:txBody>
      </p:sp>
      <p:sp>
        <p:nvSpPr>
          <p:cNvPr id="30" name="KSO_Shape"/>
          <p:cNvSpPr/>
          <p:nvPr>
            <p:custDataLst>
              <p:tags r:id="rId8"/>
            </p:custDataLst>
          </p:nvPr>
        </p:nvSpPr>
        <p:spPr bwMode="auto">
          <a:xfrm>
            <a:off x="1335051" y="3435295"/>
            <a:ext cx="904789" cy="904789"/>
          </a:xfrm>
          <a:custGeom>
            <a:avLst/>
            <a:gdLst>
              <a:gd name="T0" fmla="*/ 984018 w 1589088"/>
              <a:gd name="T1" fmla="*/ 589506 h 1589088"/>
              <a:gd name="T2" fmla="*/ 955171 w 1589088"/>
              <a:gd name="T3" fmla="*/ 645802 h 1589088"/>
              <a:gd name="T4" fmla="*/ 898294 w 1589088"/>
              <a:gd name="T5" fmla="*/ 673272 h 1589088"/>
              <a:gd name="T6" fmla="*/ 881422 w 1589088"/>
              <a:gd name="T7" fmla="*/ 964824 h 1589088"/>
              <a:gd name="T8" fmla="*/ 873530 w 1589088"/>
              <a:gd name="T9" fmla="*/ 1040159 h 1589088"/>
              <a:gd name="T10" fmla="*/ 824817 w 1589088"/>
              <a:gd name="T11" fmla="*/ 1084490 h 1589088"/>
              <a:gd name="T12" fmla="*/ 756238 w 1589088"/>
              <a:gd name="T13" fmla="*/ 1088026 h 1589088"/>
              <a:gd name="T14" fmla="*/ 703444 w 1589088"/>
              <a:gd name="T15" fmla="*/ 1048590 h 1589088"/>
              <a:gd name="T16" fmla="*/ 686571 w 1589088"/>
              <a:gd name="T17" fmla="*/ 985493 h 1589088"/>
              <a:gd name="T18" fmla="*/ 486007 w 1589088"/>
              <a:gd name="T19" fmla="*/ 893024 h 1589088"/>
              <a:gd name="T20" fmla="*/ 398106 w 1589088"/>
              <a:gd name="T21" fmla="*/ 820680 h 1589088"/>
              <a:gd name="T22" fmla="*/ 402189 w 1589088"/>
              <a:gd name="T23" fmla="*/ 755134 h 1589088"/>
              <a:gd name="T24" fmla="*/ 446547 w 1589088"/>
              <a:gd name="T25" fmla="*/ 706452 h 1589088"/>
              <a:gd name="T26" fmla="*/ 514037 w 1589088"/>
              <a:gd name="T27" fmla="*/ 696389 h 1589088"/>
              <a:gd name="T28" fmla="*/ 570641 w 1589088"/>
              <a:gd name="T29" fmla="*/ 730385 h 1589088"/>
              <a:gd name="T30" fmla="*/ 593501 w 1589088"/>
              <a:gd name="T31" fmla="*/ 794027 h 1589088"/>
              <a:gd name="T32" fmla="*/ 818558 w 1589088"/>
              <a:gd name="T33" fmla="*/ 648522 h 1589088"/>
              <a:gd name="T34" fmla="*/ 785901 w 1589088"/>
              <a:gd name="T35" fmla="*/ 575091 h 1589088"/>
              <a:gd name="T36" fmla="*/ 808761 w 1589088"/>
              <a:gd name="T37" fmla="*/ 511721 h 1589088"/>
              <a:gd name="T38" fmla="*/ 865365 w 1589088"/>
              <a:gd name="T39" fmla="*/ 477726 h 1589088"/>
              <a:gd name="T40" fmla="*/ 728574 w 1589088"/>
              <a:gd name="T41" fmla="*/ 144010 h 1589088"/>
              <a:gd name="T42" fmla="*/ 531280 w 1589088"/>
              <a:gd name="T43" fmla="*/ 182593 h 1589088"/>
              <a:gd name="T44" fmla="*/ 353281 w 1589088"/>
              <a:gd name="T45" fmla="*/ 288291 h 1589088"/>
              <a:gd name="T46" fmla="*/ 219577 w 1589088"/>
              <a:gd name="T47" fmla="*/ 451592 h 1589088"/>
              <a:gd name="T48" fmla="*/ 152454 w 1589088"/>
              <a:gd name="T49" fmla="*/ 642880 h 1589088"/>
              <a:gd name="T50" fmla="*/ 152454 w 1589088"/>
              <a:gd name="T51" fmla="*/ 843135 h 1589088"/>
              <a:gd name="T52" fmla="*/ 219577 w 1589088"/>
              <a:gd name="T53" fmla="*/ 1034422 h 1589088"/>
              <a:gd name="T54" fmla="*/ 353281 w 1589088"/>
              <a:gd name="T55" fmla="*/ 1197724 h 1589088"/>
              <a:gd name="T56" fmla="*/ 531280 w 1589088"/>
              <a:gd name="T57" fmla="*/ 1303421 h 1589088"/>
              <a:gd name="T58" fmla="*/ 728574 w 1589088"/>
              <a:gd name="T59" fmla="*/ 1341734 h 1589088"/>
              <a:gd name="T60" fmla="*/ 927227 w 1589088"/>
              <a:gd name="T61" fmla="*/ 1312931 h 1589088"/>
              <a:gd name="T62" fmla="*/ 1109302 w 1589088"/>
              <a:gd name="T63" fmla="*/ 1217015 h 1589088"/>
              <a:gd name="T64" fmla="*/ 1251431 w 1589088"/>
              <a:gd name="T65" fmla="*/ 1059964 h 1589088"/>
              <a:gd name="T66" fmla="*/ 1328065 w 1589088"/>
              <a:gd name="T67" fmla="*/ 871393 h 1589088"/>
              <a:gd name="T68" fmla="*/ 1337576 w 1589088"/>
              <a:gd name="T69" fmla="*/ 671410 h 1589088"/>
              <a:gd name="T70" fmla="*/ 1280237 w 1589088"/>
              <a:gd name="T71" fmla="*/ 477677 h 1589088"/>
              <a:gd name="T72" fmla="*/ 1155500 w 1589088"/>
              <a:gd name="T73" fmla="*/ 308670 h 1589088"/>
              <a:gd name="T74" fmla="*/ 981849 w 1589088"/>
              <a:gd name="T75" fmla="*/ 193462 h 1589088"/>
              <a:gd name="T76" fmla="*/ 785915 w 1589088"/>
              <a:gd name="T77" fmla="*/ 145640 h 1589088"/>
              <a:gd name="T78" fmla="*/ 902226 w 1589088"/>
              <a:gd name="T79" fmla="*/ 17390 h 1589088"/>
              <a:gd name="T80" fmla="*/ 1136207 w 1589088"/>
              <a:gd name="T81" fmla="*/ 112491 h 1589088"/>
              <a:gd name="T82" fmla="*/ 1320999 w 1589088"/>
              <a:gd name="T83" fmla="*/ 276063 h 1589088"/>
              <a:gd name="T84" fmla="*/ 1429702 w 1589088"/>
              <a:gd name="T85" fmla="*/ 459201 h 1589088"/>
              <a:gd name="T86" fmla="*/ 1481334 w 1589088"/>
              <a:gd name="T87" fmla="*/ 660270 h 1589088"/>
              <a:gd name="T88" fmla="*/ 1475356 w 1589088"/>
              <a:gd name="T89" fmla="*/ 866502 h 1589088"/>
              <a:gd name="T90" fmla="*/ 1412581 w 1589088"/>
              <a:gd name="T91" fmla="*/ 1064855 h 1589088"/>
              <a:gd name="T92" fmla="*/ 1892771 w 1589088"/>
              <a:gd name="T93" fmla="*/ 1636001 h 1589088"/>
              <a:gd name="T94" fmla="*/ 1896304 w 1589088"/>
              <a:gd name="T95" fmla="*/ 1759632 h 1589088"/>
              <a:gd name="T96" fmla="*/ 1783798 w 1589088"/>
              <a:gd name="T97" fmla="*/ 1885980 h 1589088"/>
              <a:gd name="T98" fmla="*/ 1662866 w 1589088"/>
              <a:gd name="T99" fmla="*/ 1900381 h 1589088"/>
              <a:gd name="T100" fmla="*/ 1104954 w 1589088"/>
              <a:gd name="T101" fmla="*/ 1391458 h 1589088"/>
              <a:gd name="T102" fmla="*/ 909835 w 1589088"/>
              <a:gd name="T103" fmla="*/ 1466451 h 1589088"/>
              <a:gd name="T104" fmla="*/ 704388 w 1589088"/>
              <a:gd name="T105" fmla="*/ 1484656 h 1589088"/>
              <a:gd name="T106" fmla="*/ 501116 w 1589088"/>
              <a:gd name="T107" fmla="*/ 1445528 h 1589088"/>
              <a:gd name="T108" fmla="*/ 313061 w 1589088"/>
              <a:gd name="T109" fmla="*/ 1349069 h 1589088"/>
              <a:gd name="T110" fmla="*/ 143758 w 1589088"/>
              <a:gd name="T111" fmla="*/ 1181965 h 1589088"/>
              <a:gd name="T112" fmla="*/ 30708 w 1589088"/>
              <a:gd name="T113" fmla="*/ 954538 h 1589088"/>
              <a:gd name="T114" fmla="*/ 815 w 1589088"/>
              <a:gd name="T115" fmla="*/ 707277 h 1589088"/>
              <a:gd name="T116" fmla="*/ 54351 w 1589088"/>
              <a:gd name="T117" fmla="*/ 463275 h 1589088"/>
              <a:gd name="T118" fmla="*/ 191315 w 1589088"/>
              <a:gd name="T119" fmla="*/ 245360 h 1589088"/>
              <a:gd name="T120" fmla="*/ 397577 w 1589088"/>
              <a:gd name="T121" fmla="*/ 85319 h 1589088"/>
              <a:gd name="T122" fmla="*/ 636177 w 1589088"/>
              <a:gd name="T123" fmla="*/ 7880 h 158908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589088" h="1589088">
                <a:moveTo>
                  <a:pt x="916859" y="288925"/>
                </a:moveTo>
                <a:lnTo>
                  <a:pt x="954088" y="332030"/>
                </a:lnTo>
                <a:lnTo>
                  <a:pt x="816067" y="450682"/>
                </a:lnTo>
                <a:lnTo>
                  <a:pt x="817430" y="454085"/>
                </a:lnTo>
                <a:lnTo>
                  <a:pt x="818338" y="457488"/>
                </a:lnTo>
                <a:lnTo>
                  <a:pt x="819246" y="461118"/>
                </a:lnTo>
                <a:lnTo>
                  <a:pt x="820381" y="464748"/>
                </a:lnTo>
                <a:lnTo>
                  <a:pt x="820835" y="468378"/>
                </a:lnTo>
                <a:lnTo>
                  <a:pt x="821289" y="472008"/>
                </a:lnTo>
                <a:lnTo>
                  <a:pt x="821743" y="475865"/>
                </a:lnTo>
                <a:lnTo>
                  <a:pt x="821743" y="479722"/>
                </a:lnTo>
                <a:lnTo>
                  <a:pt x="821743" y="483805"/>
                </a:lnTo>
                <a:lnTo>
                  <a:pt x="821289" y="487662"/>
                </a:lnTo>
                <a:lnTo>
                  <a:pt x="820835" y="491746"/>
                </a:lnTo>
                <a:lnTo>
                  <a:pt x="820154" y="495602"/>
                </a:lnTo>
                <a:lnTo>
                  <a:pt x="819246" y="499459"/>
                </a:lnTo>
                <a:lnTo>
                  <a:pt x="818338" y="503089"/>
                </a:lnTo>
                <a:lnTo>
                  <a:pt x="816976" y="506946"/>
                </a:lnTo>
                <a:lnTo>
                  <a:pt x="815840" y="510349"/>
                </a:lnTo>
                <a:lnTo>
                  <a:pt x="814251" y="513979"/>
                </a:lnTo>
                <a:lnTo>
                  <a:pt x="812662" y="517382"/>
                </a:lnTo>
                <a:lnTo>
                  <a:pt x="810619" y="520785"/>
                </a:lnTo>
                <a:lnTo>
                  <a:pt x="808803" y="523961"/>
                </a:lnTo>
                <a:lnTo>
                  <a:pt x="806760" y="527137"/>
                </a:lnTo>
                <a:lnTo>
                  <a:pt x="804263" y="530313"/>
                </a:lnTo>
                <a:lnTo>
                  <a:pt x="801993" y="533036"/>
                </a:lnTo>
                <a:lnTo>
                  <a:pt x="799496" y="535985"/>
                </a:lnTo>
                <a:lnTo>
                  <a:pt x="796772" y="538707"/>
                </a:lnTo>
                <a:lnTo>
                  <a:pt x="794048" y="541203"/>
                </a:lnTo>
                <a:lnTo>
                  <a:pt x="791324" y="543698"/>
                </a:lnTo>
                <a:lnTo>
                  <a:pt x="788146" y="545967"/>
                </a:lnTo>
                <a:lnTo>
                  <a:pt x="785194" y="548009"/>
                </a:lnTo>
                <a:lnTo>
                  <a:pt x="781789" y="550051"/>
                </a:lnTo>
                <a:lnTo>
                  <a:pt x="778611" y="552093"/>
                </a:lnTo>
                <a:lnTo>
                  <a:pt x="775433" y="553908"/>
                </a:lnTo>
                <a:lnTo>
                  <a:pt x="771801" y="555496"/>
                </a:lnTo>
                <a:lnTo>
                  <a:pt x="768396" y="556857"/>
                </a:lnTo>
                <a:lnTo>
                  <a:pt x="764537" y="558218"/>
                </a:lnTo>
                <a:lnTo>
                  <a:pt x="760905" y="559352"/>
                </a:lnTo>
                <a:lnTo>
                  <a:pt x="757046" y="560260"/>
                </a:lnTo>
                <a:lnTo>
                  <a:pt x="753413" y="560940"/>
                </a:lnTo>
                <a:lnTo>
                  <a:pt x="749327" y="561621"/>
                </a:lnTo>
                <a:lnTo>
                  <a:pt x="745241" y="562075"/>
                </a:lnTo>
                <a:lnTo>
                  <a:pt x="692121" y="754005"/>
                </a:lnTo>
                <a:lnTo>
                  <a:pt x="697343" y="756728"/>
                </a:lnTo>
                <a:lnTo>
                  <a:pt x="702110" y="759904"/>
                </a:lnTo>
                <a:lnTo>
                  <a:pt x="706650" y="763080"/>
                </a:lnTo>
                <a:lnTo>
                  <a:pt x="710963" y="766937"/>
                </a:lnTo>
                <a:lnTo>
                  <a:pt x="715049" y="770794"/>
                </a:lnTo>
                <a:lnTo>
                  <a:pt x="718908" y="774877"/>
                </a:lnTo>
                <a:lnTo>
                  <a:pt x="722313" y="779188"/>
                </a:lnTo>
                <a:lnTo>
                  <a:pt x="725718" y="783952"/>
                </a:lnTo>
                <a:lnTo>
                  <a:pt x="728670" y="788943"/>
                </a:lnTo>
                <a:lnTo>
                  <a:pt x="731167" y="793934"/>
                </a:lnTo>
                <a:lnTo>
                  <a:pt x="733437" y="799379"/>
                </a:lnTo>
                <a:lnTo>
                  <a:pt x="735253" y="804824"/>
                </a:lnTo>
                <a:lnTo>
                  <a:pt x="736615" y="810496"/>
                </a:lnTo>
                <a:lnTo>
                  <a:pt x="737750" y="816167"/>
                </a:lnTo>
                <a:lnTo>
                  <a:pt x="738431" y="822066"/>
                </a:lnTo>
                <a:lnTo>
                  <a:pt x="738658" y="828191"/>
                </a:lnTo>
                <a:lnTo>
                  <a:pt x="738658" y="832729"/>
                </a:lnTo>
                <a:lnTo>
                  <a:pt x="738431" y="836812"/>
                </a:lnTo>
                <a:lnTo>
                  <a:pt x="737523" y="840896"/>
                </a:lnTo>
                <a:lnTo>
                  <a:pt x="736842" y="844980"/>
                </a:lnTo>
                <a:lnTo>
                  <a:pt x="735934" y="849063"/>
                </a:lnTo>
                <a:lnTo>
                  <a:pt x="734799" y="852920"/>
                </a:lnTo>
                <a:lnTo>
                  <a:pt x="733664" y="856777"/>
                </a:lnTo>
                <a:lnTo>
                  <a:pt x="732075" y="860407"/>
                </a:lnTo>
                <a:lnTo>
                  <a:pt x="730259" y="864263"/>
                </a:lnTo>
                <a:lnTo>
                  <a:pt x="728670" y="867666"/>
                </a:lnTo>
                <a:lnTo>
                  <a:pt x="726626" y="871296"/>
                </a:lnTo>
                <a:lnTo>
                  <a:pt x="724583" y="874699"/>
                </a:lnTo>
                <a:lnTo>
                  <a:pt x="722086" y="877876"/>
                </a:lnTo>
                <a:lnTo>
                  <a:pt x="719589" y="881052"/>
                </a:lnTo>
                <a:lnTo>
                  <a:pt x="717092" y="884228"/>
                </a:lnTo>
                <a:lnTo>
                  <a:pt x="714141" y="886950"/>
                </a:lnTo>
                <a:lnTo>
                  <a:pt x="711417" y="889673"/>
                </a:lnTo>
                <a:lnTo>
                  <a:pt x="708239" y="892395"/>
                </a:lnTo>
                <a:lnTo>
                  <a:pt x="705288" y="894891"/>
                </a:lnTo>
                <a:lnTo>
                  <a:pt x="702110" y="896933"/>
                </a:lnTo>
                <a:lnTo>
                  <a:pt x="698705" y="899428"/>
                </a:lnTo>
                <a:lnTo>
                  <a:pt x="695299" y="901243"/>
                </a:lnTo>
                <a:lnTo>
                  <a:pt x="691440" y="903058"/>
                </a:lnTo>
                <a:lnTo>
                  <a:pt x="688035" y="904646"/>
                </a:lnTo>
                <a:lnTo>
                  <a:pt x="684176" y="906234"/>
                </a:lnTo>
                <a:lnTo>
                  <a:pt x="680317" y="907595"/>
                </a:lnTo>
                <a:lnTo>
                  <a:pt x="676231" y="908730"/>
                </a:lnTo>
                <a:lnTo>
                  <a:pt x="672372" y="909637"/>
                </a:lnTo>
                <a:lnTo>
                  <a:pt x="668286" y="910318"/>
                </a:lnTo>
                <a:lnTo>
                  <a:pt x="664199" y="910771"/>
                </a:lnTo>
                <a:lnTo>
                  <a:pt x="659886" y="911225"/>
                </a:lnTo>
                <a:lnTo>
                  <a:pt x="655573" y="911225"/>
                </a:lnTo>
                <a:lnTo>
                  <a:pt x="651260" y="911225"/>
                </a:lnTo>
                <a:lnTo>
                  <a:pt x="646947" y="910771"/>
                </a:lnTo>
                <a:lnTo>
                  <a:pt x="643088" y="910318"/>
                </a:lnTo>
                <a:lnTo>
                  <a:pt x="638775" y="909637"/>
                </a:lnTo>
                <a:lnTo>
                  <a:pt x="634915" y="908730"/>
                </a:lnTo>
                <a:lnTo>
                  <a:pt x="630829" y="907595"/>
                </a:lnTo>
                <a:lnTo>
                  <a:pt x="627197" y="906234"/>
                </a:lnTo>
                <a:lnTo>
                  <a:pt x="623338" y="904646"/>
                </a:lnTo>
                <a:lnTo>
                  <a:pt x="619706" y="903058"/>
                </a:lnTo>
                <a:lnTo>
                  <a:pt x="616074" y="901243"/>
                </a:lnTo>
                <a:lnTo>
                  <a:pt x="612669" y="899428"/>
                </a:lnTo>
                <a:lnTo>
                  <a:pt x="609037" y="896933"/>
                </a:lnTo>
                <a:lnTo>
                  <a:pt x="605858" y="894891"/>
                </a:lnTo>
                <a:lnTo>
                  <a:pt x="602680" y="892395"/>
                </a:lnTo>
                <a:lnTo>
                  <a:pt x="599729" y="889673"/>
                </a:lnTo>
                <a:lnTo>
                  <a:pt x="596778" y="886950"/>
                </a:lnTo>
                <a:lnTo>
                  <a:pt x="594054" y="884228"/>
                </a:lnTo>
                <a:lnTo>
                  <a:pt x="591557" y="881052"/>
                </a:lnTo>
                <a:lnTo>
                  <a:pt x="588833" y="877876"/>
                </a:lnTo>
                <a:lnTo>
                  <a:pt x="586790" y="874699"/>
                </a:lnTo>
                <a:lnTo>
                  <a:pt x="584520" y="871296"/>
                </a:lnTo>
                <a:lnTo>
                  <a:pt x="582704" y="867666"/>
                </a:lnTo>
                <a:lnTo>
                  <a:pt x="580661" y="864263"/>
                </a:lnTo>
                <a:lnTo>
                  <a:pt x="579072" y="860407"/>
                </a:lnTo>
                <a:lnTo>
                  <a:pt x="577710" y="856777"/>
                </a:lnTo>
                <a:lnTo>
                  <a:pt x="576348" y="852920"/>
                </a:lnTo>
                <a:lnTo>
                  <a:pt x="575212" y="849063"/>
                </a:lnTo>
                <a:lnTo>
                  <a:pt x="574077" y="844980"/>
                </a:lnTo>
                <a:lnTo>
                  <a:pt x="573396" y="840896"/>
                </a:lnTo>
                <a:lnTo>
                  <a:pt x="572942" y="836812"/>
                </a:lnTo>
                <a:lnTo>
                  <a:pt x="572488" y="832729"/>
                </a:lnTo>
                <a:lnTo>
                  <a:pt x="572488" y="828191"/>
                </a:lnTo>
                <a:lnTo>
                  <a:pt x="572488" y="825242"/>
                </a:lnTo>
                <a:lnTo>
                  <a:pt x="572715" y="822066"/>
                </a:lnTo>
                <a:lnTo>
                  <a:pt x="573623" y="815940"/>
                </a:lnTo>
                <a:lnTo>
                  <a:pt x="574986" y="810042"/>
                </a:lnTo>
                <a:lnTo>
                  <a:pt x="576575" y="804370"/>
                </a:lnTo>
                <a:lnTo>
                  <a:pt x="454445" y="733134"/>
                </a:lnTo>
                <a:lnTo>
                  <a:pt x="449904" y="736083"/>
                </a:lnTo>
                <a:lnTo>
                  <a:pt x="444910" y="738352"/>
                </a:lnTo>
                <a:lnTo>
                  <a:pt x="439689" y="740166"/>
                </a:lnTo>
                <a:lnTo>
                  <a:pt x="434468" y="741981"/>
                </a:lnTo>
                <a:lnTo>
                  <a:pt x="429020" y="743569"/>
                </a:lnTo>
                <a:lnTo>
                  <a:pt x="423571" y="744477"/>
                </a:lnTo>
                <a:lnTo>
                  <a:pt x="417669" y="745158"/>
                </a:lnTo>
                <a:lnTo>
                  <a:pt x="412221" y="745384"/>
                </a:lnTo>
                <a:lnTo>
                  <a:pt x="408589" y="745158"/>
                </a:lnTo>
                <a:lnTo>
                  <a:pt x="405411" y="744931"/>
                </a:lnTo>
                <a:lnTo>
                  <a:pt x="398828" y="744023"/>
                </a:lnTo>
                <a:lnTo>
                  <a:pt x="305755" y="898294"/>
                </a:lnTo>
                <a:lnTo>
                  <a:pt x="257175" y="869255"/>
                </a:lnTo>
                <a:lnTo>
                  <a:pt x="349113" y="716118"/>
                </a:lnTo>
                <a:lnTo>
                  <a:pt x="347070" y="713396"/>
                </a:lnTo>
                <a:lnTo>
                  <a:pt x="344573" y="710220"/>
                </a:lnTo>
                <a:lnTo>
                  <a:pt x="342757" y="707497"/>
                </a:lnTo>
                <a:lnTo>
                  <a:pt x="340714" y="704321"/>
                </a:lnTo>
                <a:lnTo>
                  <a:pt x="339125" y="701145"/>
                </a:lnTo>
                <a:lnTo>
                  <a:pt x="337536" y="697969"/>
                </a:lnTo>
                <a:lnTo>
                  <a:pt x="335720" y="694793"/>
                </a:lnTo>
                <a:lnTo>
                  <a:pt x="334358" y="691390"/>
                </a:lnTo>
                <a:lnTo>
                  <a:pt x="333223" y="687987"/>
                </a:lnTo>
                <a:lnTo>
                  <a:pt x="332087" y="684584"/>
                </a:lnTo>
                <a:lnTo>
                  <a:pt x="331179" y="680954"/>
                </a:lnTo>
                <a:lnTo>
                  <a:pt x="330498" y="677324"/>
                </a:lnTo>
                <a:lnTo>
                  <a:pt x="329590" y="673467"/>
                </a:lnTo>
                <a:lnTo>
                  <a:pt x="329136" y="670064"/>
                </a:lnTo>
                <a:lnTo>
                  <a:pt x="328909" y="665981"/>
                </a:lnTo>
                <a:lnTo>
                  <a:pt x="328909" y="662351"/>
                </a:lnTo>
                <a:lnTo>
                  <a:pt x="328909" y="658040"/>
                </a:lnTo>
                <a:lnTo>
                  <a:pt x="329363" y="653730"/>
                </a:lnTo>
                <a:lnTo>
                  <a:pt x="330044" y="649646"/>
                </a:lnTo>
                <a:lnTo>
                  <a:pt x="330725" y="645335"/>
                </a:lnTo>
                <a:lnTo>
                  <a:pt x="331633" y="641479"/>
                </a:lnTo>
                <a:lnTo>
                  <a:pt x="332768" y="637395"/>
                </a:lnTo>
                <a:lnTo>
                  <a:pt x="333904" y="633765"/>
                </a:lnTo>
                <a:lnTo>
                  <a:pt x="335493" y="629908"/>
                </a:lnTo>
                <a:lnTo>
                  <a:pt x="337082" y="626279"/>
                </a:lnTo>
                <a:lnTo>
                  <a:pt x="339125" y="622649"/>
                </a:lnTo>
                <a:lnTo>
                  <a:pt x="340941" y="619246"/>
                </a:lnTo>
                <a:lnTo>
                  <a:pt x="342984" y="615843"/>
                </a:lnTo>
                <a:lnTo>
                  <a:pt x="345481" y="612666"/>
                </a:lnTo>
                <a:lnTo>
                  <a:pt x="347978" y="609263"/>
                </a:lnTo>
                <a:lnTo>
                  <a:pt x="350475" y="606314"/>
                </a:lnTo>
                <a:lnTo>
                  <a:pt x="353426" y="603592"/>
                </a:lnTo>
                <a:lnTo>
                  <a:pt x="356150" y="600642"/>
                </a:lnTo>
                <a:lnTo>
                  <a:pt x="359101" y="598147"/>
                </a:lnTo>
                <a:lnTo>
                  <a:pt x="362279" y="595878"/>
                </a:lnTo>
                <a:lnTo>
                  <a:pt x="365458" y="593383"/>
                </a:lnTo>
                <a:lnTo>
                  <a:pt x="369090" y="591341"/>
                </a:lnTo>
                <a:lnTo>
                  <a:pt x="372495" y="589299"/>
                </a:lnTo>
                <a:lnTo>
                  <a:pt x="376127" y="587484"/>
                </a:lnTo>
                <a:lnTo>
                  <a:pt x="379759" y="585669"/>
                </a:lnTo>
                <a:lnTo>
                  <a:pt x="383618" y="584308"/>
                </a:lnTo>
                <a:lnTo>
                  <a:pt x="387250" y="582947"/>
                </a:lnTo>
                <a:lnTo>
                  <a:pt x="391336" y="581812"/>
                </a:lnTo>
                <a:lnTo>
                  <a:pt x="395196" y="580905"/>
                </a:lnTo>
                <a:lnTo>
                  <a:pt x="399509" y="580224"/>
                </a:lnTo>
                <a:lnTo>
                  <a:pt x="403368" y="579544"/>
                </a:lnTo>
                <a:lnTo>
                  <a:pt x="407681" y="579317"/>
                </a:lnTo>
                <a:lnTo>
                  <a:pt x="412221" y="579090"/>
                </a:lnTo>
                <a:lnTo>
                  <a:pt x="416307" y="579317"/>
                </a:lnTo>
                <a:lnTo>
                  <a:pt x="420620" y="579544"/>
                </a:lnTo>
                <a:lnTo>
                  <a:pt x="424707" y="580224"/>
                </a:lnTo>
                <a:lnTo>
                  <a:pt x="428793" y="580905"/>
                </a:lnTo>
                <a:lnTo>
                  <a:pt x="432652" y="581812"/>
                </a:lnTo>
                <a:lnTo>
                  <a:pt x="436738" y="582947"/>
                </a:lnTo>
                <a:lnTo>
                  <a:pt x="440597" y="584308"/>
                </a:lnTo>
                <a:lnTo>
                  <a:pt x="444456" y="585669"/>
                </a:lnTo>
                <a:lnTo>
                  <a:pt x="447861" y="587484"/>
                </a:lnTo>
                <a:lnTo>
                  <a:pt x="451720" y="589299"/>
                </a:lnTo>
                <a:lnTo>
                  <a:pt x="454899" y="591341"/>
                </a:lnTo>
                <a:lnTo>
                  <a:pt x="458531" y="593383"/>
                </a:lnTo>
                <a:lnTo>
                  <a:pt x="461709" y="595878"/>
                </a:lnTo>
                <a:lnTo>
                  <a:pt x="464887" y="598147"/>
                </a:lnTo>
                <a:lnTo>
                  <a:pt x="467838" y="600642"/>
                </a:lnTo>
                <a:lnTo>
                  <a:pt x="470562" y="603592"/>
                </a:lnTo>
                <a:lnTo>
                  <a:pt x="473513" y="606314"/>
                </a:lnTo>
                <a:lnTo>
                  <a:pt x="476010" y="609263"/>
                </a:lnTo>
                <a:lnTo>
                  <a:pt x="478734" y="612666"/>
                </a:lnTo>
                <a:lnTo>
                  <a:pt x="481004" y="615843"/>
                </a:lnTo>
                <a:lnTo>
                  <a:pt x="483047" y="619246"/>
                </a:lnTo>
                <a:lnTo>
                  <a:pt x="484864" y="622649"/>
                </a:lnTo>
                <a:lnTo>
                  <a:pt x="486907" y="626279"/>
                </a:lnTo>
                <a:lnTo>
                  <a:pt x="488496" y="629908"/>
                </a:lnTo>
                <a:lnTo>
                  <a:pt x="490085" y="633765"/>
                </a:lnTo>
                <a:lnTo>
                  <a:pt x="491220" y="637395"/>
                </a:lnTo>
                <a:lnTo>
                  <a:pt x="492355" y="641479"/>
                </a:lnTo>
                <a:lnTo>
                  <a:pt x="493490" y="645335"/>
                </a:lnTo>
                <a:lnTo>
                  <a:pt x="494171" y="649646"/>
                </a:lnTo>
                <a:lnTo>
                  <a:pt x="494625" y="653730"/>
                </a:lnTo>
                <a:lnTo>
                  <a:pt x="495079" y="658040"/>
                </a:lnTo>
                <a:lnTo>
                  <a:pt x="495079" y="662351"/>
                </a:lnTo>
                <a:lnTo>
                  <a:pt x="495079" y="665527"/>
                </a:lnTo>
                <a:lnTo>
                  <a:pt x="494852" y="669157"/>
                </a:lnTo>
                <a:lnTo>
                  <a:pt x="494398" y="672333"/>
                </a:lnTo>
                <a:lnTo>
                  <a:pt x="493944" y="675509"/>
                </a:lnTo>
                <a:lnTo>
                  <a:pt x="492355" y="682088"/>
                </a:lnTo>
                <a:lnTo>
                  <a:pt x="490539" y="688214"/>
                </a:lnTo>
                <a:lnTo>
                  <a:pt x="610853" y="758543"/>
                </a:lnTo>
                <a:lnTo>
                  <a:pt x="616528" y="755140"/>
                </a:lnTo>
                <a:lnTo>
                  <a:pt x="622430" y="752417"/>
                </a:lnTo>
                <a:lnTo>
                  <a:pt x="628559" y="749922"/>
                </a:lnTo>
                <a:lnTo>
                  <a:pt x="634915" y="748107"/>
                </a:lnTo>
                <a:lnTo>
                  <a:pt x="690305" y="547101"/>
                </a:lnTo>
                <a:lnTo>
                  <a:pt x="686673" y="544152"/>
                </a:lnTo>
                <a:lnTo>
                  <a:pt x="682814" y="540976"/>
                </a:lnTo>
                <a:lnTo>
                  <a:pt x="679409" y="537800"/>
                </a:lnTo>
                <a:lnTo>
                  <a:pt x="676004" y="533943"/>
                </a:lnTo>
                <a:lnTo>
                  <a:pt x="673053" y="530540"/>
                </a:lnTo>
                <a:lnTo>
                  <a:pt x="670102" y="526456"/>
                </a:lnTo>
                <a:lnTo>
                  <a:pt x="667605" y="522373"/>
                </a:lnTo>
                <a:lnTo>
                  <a:pt x="665107" y="518062"/>
                </a:lnTo>
                <a:lnTo>
                  <a:pt x="662837" y="513979"/>
                </a:lnTo>
                <a:lnTo>
                  <a:pt x="661021" y="509214"/>
                </a:lnTo>
                <a:lnTo>
                  <a:pt x="659432" y="504450"/>
                </a:lnTo>
                <a:lnTo>
                  <a:pt x="658070" y="499913"/>
                </a:lnTo>
                <a:lnTo>
                  <a:pt x="657162" y="494922"/>
                </a:lnTo>
                <a:lnTo>
                  <a:pt x="656027" y="489931"/>
                </a:lnTo>
                <a:lnTo>
                  <a:pt x="655573" y="484940"/>
                </a:lnTo>
                <a:lnTo>
                  <a:pt x="655573" y="479722"/>
                </a:lnTo>
                <a:lnTo>
                  <a:pt x="655573" y="475411"/>
                </a:lnTo>
                <a:lnTo>
                  <a:pt x="655800" y="471327"/>
                </a:lnTo>
                <a:lnTo>
                  <a:pt x="656708" y="467017"/>
                </a:lnTo>
                <a:lnTo>
                  <a:pt x="657389" y="463160"/>
                </a:lnTo>
                <a:lnTo>
                  <a:pt x="658297" y="458850"/>
                </a:lnTo>
                <a:lnTo>
                  <a:pt x="659432" y="455220"/>
                </a:lnTo>
                <a:lnTo>
                  <a:pt x="660567" y="451136"/>
                </a:lnTo>
                <a:lnTo>
                  <a:pt x="661929" y="447506"/>
                </a:lnTo>
                <a:lnTo>
                  <a:pt x="663745" y="443649"/>
                </a:lnTo>
                <a:lnTo>
                  <a:pt x="665561" y="440246"/>
                </a:lnTo>
                <a:lnTo>
                  <a:pt x="667605" y="436617"/>
                </a:lnTo>
                <a:lnTo>
                  <a:pt x="669648" y="433440"/>
                </a:lnTo>
                <a:lnTo>
                  <a:pt x="672145" y="430037"/>
                </a:lnTo>
                <a:lnTo>
                  <a:pt x="674642" y="426861"/>
                </a:lnTo>
                <a:lnTo>
                  <a:pt x="677139" y="423912"/>
                </a:lnTo>
                <a:lnTo>
                  <a:pt x="679863" y="420963"/>
                </a:lnTo>
                <a:lnTo>
                  <a:pt x="682814" y="418240"/>
                </a:lnTo>
                <a:lnTo>
                  <a:pt x="685765" y="415518"/>
                </a:lnTo>
                <a:lnTo>
                  <a:pt x="688943" y="413249"/>
                </a:lnTo>
                <a:lnTo>
                  <a:pt x="692121" y="410980"/>
                </a:lnTo>
                <a:lnTo>
                  <a:pt x="695526" y="408712"/>
                </a:lnTo>
                <a:lnTo>
                  <a:pt x="698932" y="406670"/>
                </a:lnTo>
                <a:lnTo>
                  <a:pt x="702791" y="404855"/>
                </a:lnTo>
                <a:lnTo>
                  <a:pt x="706196" y="403267"/>
                </a:lnTo>
                <a:lnTo>
                  <a:pt x="710055" y="401679"/>
                </a:lnTo>
                <a:lnTo>
                  <a:pt x="713914" y="400318"/>
                </a:lnTo>
                <a:lnTo>
                  <a:pt x="718000" y="399410"/>
                </a:lnTo>
                <a:lnTo>
                  <a:pt x="721859" y="398503"/>
                </a:lnTo>
                <a:lnTo>
                  <a:pt x="725945" y="397595"/>
                </a:lnTo>
                <a:lnTo>
                  <a:pt x="730032" y="397141"/>
                </a:lnTo>
                <a:lnTo>
                  <a:pt x="734345" y="396915"/>
                </a:lnTo>
                <a:lnTo>
                  <a:pt x="738658" y="396688"/>
                </a:lnTo>
                <a:lnTo>
                  <a:pt x="744106" y="396915"/>
                </a:lnTo>
                <a:lnTo>
                  <a:pt x="749554" y="397595"/>
                </a:lnTo>
                <a:lnTo>
                  <a:pt x="754775" y="398276"/>
                </a:lnTo>
                <a:lnTo>
                  <a:pt x="759770" y="399637"/>
                </a:lnTo>
                <a:lnTo>
                  <a:pt x="764764" y="400998"/>
                </a:lnTo>
                <a:lnTo>
                  <a:pt x="769758" y="403040"/>
                </a:lnTo>
                <a:lnTo>
                  <a:pt x="774298" y="405082"/>
                </a:lnTo>
                <a:lnTo>
                  <a:pt x="778838" y="407577"/>
                </a:lnTo>
                <a:lnTo>
                  <a:pt x="916859" y="288925"/>
                </a:lnTo>
                <a:close/>
                <a:moveTo>
                  <a:pt x="607752" y="120128"/>
                </a:moveTo>
                <a:lnTo>
                  <a:pt x="595738" y="120581"/>
                </a:lnTo>
                <a:lnTo>
                  <a:pt x="583950" y="121488"/>
                </a:lnTo>
                <a:lnTo>
                  <a:pt x="571936" y="122621"/>
                </a:lnTo>
                <a:lnTo>
                  <a:pt x="559921" y="123755"/>
                </a:lnTo>
                <a:lnTo>
                  <a:pt x="548133" y="125341"/>
                </a:lnTo>
                <a:lnTo>
                  <a:pt x="536119" y="127154"/>
                </a:lnTo>
                <a:lnTo>
                  <a:pt x="524331" y="129421"/>
                </a:lnTo>
                <a:lnTo>
                  <a:pt x="512543" y="131688"/>
                </a:lnTo>
                <a:lnTo>
                  <a:pt x="500755" y="134407"/>
                </a:lnTo>
                <a:lnTo>
                  <a:pt x="489194" y="137581"/>
                </a:lnTo>
                <a:lnTo>
                  <a:pt x="477406" y="140754"/>
                </a:lnTo>
                <a:lnTo>
                  <a:pt x="466072" y="144380"/>
                </a:lnTo>
                <a:lnTo>
                  <a:pt x="454511" y="148234"/>
                </a:lnTo>
                <a:lnTo>
                  <a:pt x="443176" y="152313"/>
                </a:lnTo>
                <a:lnTo>
                  <a:pt x="431615" y="156620"/>
                </a:lnTo>
                <a:lnTo>
                  <a:pt x="420508" y="161380"/>
                </a:lnTo>
                <a:lnTo>
                  <a:pt x="409400" y="166593"/>
                </a:lnTo>
                <a:lnTo>
                  <a:pt x="398519" y="171579"/>
                </a:lnTo>
                <a:lnTo>
                  <a:pt x="387411" y="177246"/>
                </a:lnTo>
                <a:lnTo>
                  <a:pt x="376530" y="183139"/>
                </a:lnTo>
                <a:lnTo>
                  <a:pt x="365876" y="189485"/>
                </a:lnTo>
                <a:lnTo>
                  <a:pt x="355221" y="195831"/>
                </a:lnTo>
                <a:lnTo>
                  <a:pt x="344794" y="202631"/>
                </a:lnTo>
                <a:lnTo>
                  <a:pt x="334593" y="209431"/>
                </a:lnTo>
                <a:lnTo>
                  <a:pt x="324392" y="216684"/>
                </a:lnTo>
                <a:lnTo>
                  <a:pt x="314191" y="224163"/>
                </a:lnTo>
                <a:lnTo>
                  <a:pt x="304443" y="232323"/>
                </a:lnTo>
                <a:lnTo>
                  <a:pt x="294695" y="240483"/>
                </a:lnTo>
                <a:lnTo>
                  <a:pt x="284948" y="248869"/>
                </a:lnTo>
                <a:lnTo>
                  <a:pt x="275654" y="257482"/>
                </a:lnTo>
                <a:lnTo>
                  <a:pt x="266359" y="266548"/>
                </a:lnTo>
                <a:lnTo>
                  <a:pt x="257518" y="275614"/>
                </a:lnTo>
                <a:lnTo>
                  <a:pt x="248678" y="285134"/>
                </a:lnTo>
                <a:lnTo>
                  <a:pt x="240290" y="294654"/>
                </a:lnTo>
                <a:lnTo>
                  <a:pt x="232129" y="304400"/>
                </a:lnTo>
                <a:lnTo>
                  <a:pt x="224195" y="314373"/>
                </a:lnTo>
                <a:lnTo>
                  <a:pt x="216714" y="324346"/>
                </a:lnTo>
                <a:lnTo>
                  <a:pt x="209460" y="334545"/>
                </a:lnTo>
                <a:lnTo>
                  <a:pt x="202433" y="344971"/>
                </a:lnTo>
                <a:lnTo>
                  <a:pt x="195632" y="355397"/>
                </a:lnTo>
                <a:lnTo>
                  <a:pt x="189058" y="366050"/>
                </a:lnTo>
                <a:lnTo>
                  <a:pt x="183164" y="376703"/>
                </a:lnTo>
                <a:lnTo>
                  <a:pt x="177271" y="387583"/>
                </a:lnTo>
                <a:lnTo>
                  <a:pt x="171603" y="398462"/>
                </a:lnTo>
                <a:lnTo>
                  <a:pt x="166390" y="409342"/>
                </a:lnTo>
                <a:lnTo>
                  <a:pt x="161402" y="420448"/>
                </a:lnTo>
                <a:lnTo>
                  <a:pt x="156642" y="431554"/>
                </a:lnTo>
                <a:lnTo>
                  <a:pt x="152108" y="443114"/>
                </a:lnTo>
                <a:lnTo>
                  <a:pt x="148028" y="454673"/>
                </a:lnTo>
                <a:lnTo>
                  <a:pt x="144174" y="466006"/>
                </a:lnTo>
                <a:lnTo>
                  <a:pt x="140774" y="477565"/>
                </a:lnTo>
                <a:lnTo>
                  <a:pt x="137373" y="489125"/>
                </a:lnTo>
                <a:lnTo>
                  <a:pt x="134426" y="500911"/>
                </a:lnTo>
                <a:lnTo>
                  <a:pt x="131706" y="512470"/>
                </a:lnTo>
                <a:lnTo>
                  <a:pt x="129213" y="524256"/>
                </a:lnTo>
                <a:lnTo>
                  <a:pt x="127172" y="536269"/>
                </a:lnTo>
                <a:lnTo>
                  <a:pt x="125359" y="548055"/>
                </a:lnTo>
                <a:lnTo>
                  <a:pt x="123772" y="560068"/>
                </a:lnTo>
                <a:lnTo>
                  <a:pt x="122185" y="571854"/>
                </a:lnTo>
                <a:lnTo>
                  <a:pt x="121278" y="583867"/>
                </a:lnTo>
                <a:lnTo>
                  <a:pt x="120598" y="595880"/>
                </a:lnTo>
                <a:lnTo>
                  <a:pt x="120145" y="607666"/>
                </a:lnTo>
                <a:lnTo>
                  <a:pt x="120145" y="619905"/>
                </a:lnTo>
                <a:lnTo>
                  <a:pt x="120145" y="631918"/>
                </a:lnTo>
                <a:lnTo>
                  <a:pt x="120598" y="643704"/>
                </a:lnTo>
                <a:lnTo>
                  <a:pt x="121278" y="655717"/>
                </a:lnTo>
                <a:lnTo>
                  <a:pt x="122185" y="667503"/>
                </a:lnTo>
                <a:lnTo>
                  <a:pt x="123772" y="679516"/>
                </a:lnTo>
                <a:lnTo>
                  <a:pt x="125359" y="691529"/>
                </a:lnTo>
                <a:lnTo>
                  <a:pt x="127172" y="703315"/>
                </a:lnTo>
                <a:lnTo>
                  <a:pt x="129213" y="715328"/>
                </a:lnTo>
                <a:lnTo>
                  <a:pt x="131706" y="726887"/>
                </a:lnTo>
                <a:lnTo>
                  <a:pt x="134426" y="738673"/>
                </a:lnTo>
                <a:lnTo>
                  <a:pt x="137373" y="750460"/>
                </a:lnTo>
                <a:lnTo>
                  <a:pt x="140774" y="762019"/>
                </a:lnTo>
                <a:lnTo>
                  <a:pt x="144174" y="773579"/>
                </a:lnTo>
                <a:lnTo>
                  <a:pt x="148028" y="784911"/>
                </a:lnTo>
                <a:lnTo>
                  <a:pt x="152108" y="796471"/>
                </a:lnTo>
                <a:lnTo>
                  <a:pt x="156642" y="807804"/>
                </a:lnTo>
                <a:lnTo>
                  <a:pt x="161402" y="819136"/>
                </a:lnTo>
                <a:lnTo>
                  <a:pt x="166390" y="830016"/>
                </a:lnTo>
                <a:lnTo>
                  <a:pt x="171603" y="841122"/>
                </a:lnTo>
                <a:lnTo>
                  <a:pt x="177271" y="852002"/>
                </a:lnTo>
                <a:lnTo>
                  <a:pt x="183164" y="862881"/>
                </a:lnTo>
                <a:lnTo>
                  <a:pt x="189058" y="873534"/>
                </a:lnTo>
                <a:lnTo>
                  <a:pt x="195632" y="884187"/>
                </a:lnTo>
                <a:lnTo>
                  <a:pt x="202433" y="894613"/>
                </a:lnTo>
                <a:lnTo>
                  <a:pt x="209460" y="904813"/>
                </a:lnTo>
                <a:lnTo>
                  <a:pt x="216714" y="915239"/>
                </a:lnTo>
                <a:lnTo>
                  <a:pt x="224195" y="925212"/>
                </a:lnTo>
                <a:lnTo>
                  <a:pt x="232129" y="934958"/>
                </a:lnTo>
                <a:lnTo>
                  <a:pt x="240290" y="944931"/>
                </a:lnTo>
                <a:lnTo>
                  <a:pt x="248678" y="954450"/>
                </a:lnTo>
                <a:lnTo>
                  <a:pt x="257518" y="963743"/>
                </a:lnTo>
                <a:lnTo>
                  <a:pt x="266359" y="973036"/>
                </a:lnTo>
                <a:lnTo>
                  <a:pt x="275654" y="982102"/>
                </a:lnTo>
                <a:lnTo>
                  <a:pt x="284948" y="990715"/>
                </a:lnTo>
                <a:lnTo>
                  <a:pt x="294695" y="999102"/>
                </a:lnTo>
                <a:lnTo>
                  <a:pt x="304443" y="1007261"/>
                </a:lnTo>
                <a:lnTo>
                  <a:pt x="314191" y="1015194"/>
                </a:lnTo>
                <a:lnTo>
                  <a:pt x="324392" y="1022674"/>
                </a:lnTo>
                <a:lnTo>
                  <a:pt x="334593" y="1029927"/>
                </a:lnTo>
                <a:lnTo>
                  <a:pt x="344794" y="1036953"/>
                </a:lnTo>
                <a:lnTo>
                  <a:pt x="355221" y="1043753"/>
                </a:lnTo>
                <a:lnTo>
                  <a:pt x="365876" y="1050099"/>
                </a:lnTo>
                <a:lnTo>
                  <a:pt x="376530" y="1056446"/>
                </a:lnTo>
                <a:lnTo>
                  <a:pt x="387411" y="1062339"/>
                </a:lnTo>
                <a:lnTo>
                  <a:pt x="398292" y="1067779"/>
                </a:lnTo>
                <a:lnTo>
                  <a:pt x="409400" y="1072992"/>
                </a:lnTo>
                <a:lnTo>
                  <a:pt x="420508" y="1078205"/>
                </a:lnTo>
                <a:lnTo>
                  <a:pt x="431615" y="1082738"/>
                </a:lnTo>
                <a:lnTo>
                  <a:pt x="443176" y="1087271"/>
                </a:lnTo>
                <a:lnTo>
                  <a:pt x="454511" y="1091351"/>
                </a:lnTo>
                <a:lnTo>
                  <a:pt x="466072" y="1095204"/>
                </a:lnTo>
                <a:lnTo>
                  <a:pt x="477406" y="1098830"/>
                </a:lnTo>
                <a:lnTo>
                  <a:pt x="489194" y="1102004"/>
                </a:lnTo>
                <a:lnTo>
                  <a:pt x="500755" y="1104950"/>
                </a:lnTo>
                <a:lnTo>
                  <a:pt x="512543" y="1107897"/>
                </a:lnTo>
                <a:lnTo>
                  <a:pt x="524331" y="1110163"/>
                </a:lnTo>
                <a:lnTo>
                  <a:pt x="536119" y="1112203"/>
                </a:lnTo>
                <a:lnTo>
                  <a:pt x="548133" y="1114243"/>
                </a:lnTo>
                <a:lnTo>
                  <a:pt x="559921" y="1115830"/>
                </a:lnTo>
                <a:lnTo>
                  <a:pt x="571936" y="1116963"/>
                </a:lnTo>
                <a:lnTo>
                  <a:pt x="583950" y="1118096"/>
                </a:lnTo>
                <a:lnTo>
                  <a:pt x="595738" y="1118776"/>
                </a:lnTo>
                <a:lnTo>
                  <a:pt x="607752" y="1119230"/>
                </a:lnTo>
                <a:lnTo>
                  <a:pt x="619540" y="1119230"/>
                </a:lnTo>
                <a:lnTo>
                  <a:pt x="631782" y="1119230"/>
                </a:lnTo>
                <a:lnTo>
                  <a:pt x="643796" y="1118776"/>
                </a:lnTo>
                <a:lnTo>
                  <a:pt x="655584" y="1118096"/>
                </a:lnTo>
                <a:lnTo>
                  <a:pt x="667598" y="1116963"/>
                </a:lnTo>
                <a:lnTo>
                  <a:pt x="679613" y="1115830"/>
                </a:lnTo>
                <a:lnTo>
                  <a:pt x="691401" y="1114243"/>
                </a:lnTo>
                <a:lnTo>
                  <a:pt x="703415" y="1112203"/>
                </a:lnTo>
                <a:lnTo>
                  <a:pt x="715203" y="1110163"/>
                </a:lnTo>
                <a:lnTo>
                  <a:pt x="726991" y="1107897"/>
                </a:lnTo>
                <a:lnTo>
                  <a:pt x="738779" y="1104950"/>
                </a:lnTo>
                <a:lnTo>
                  <a:pt x="750340" y="1102004"/>
                </a:lnTo>
                <a:lnTo>
                  <a:pt x="762128" y="1098830"/>
                </a:lnTo>
                <a:lnTo>
                  <a:pt x="773462" y="1095204"/>
                </a:lnTo>
                <a:lnTo>
                  <a:pt x="785023" y="1091351"/>
                </a:lnTo>
                <a:lnTo>
                  <a:pt x="796358" y="1087271"/>
                </a:lnTo>
                <a:lnTo>
                  <a:pt x="807692" y="1082738"/>
                </a:lnTo>
                <a:lnTo>
                  <a:pt x="819026" y="1078205"/>
                </a:lnTo>
                <a:lnTo>
                  <a:pt x="830134" y="1072992"/>
                </a:lnTo>
                <a:lnTo>
                  <a:pt x="841015" y="1067779"/>
                </a:lnTo>
                <a:lnTo>
                  <a:pt x="852123" y="1062339"/>
                </a:lnTo>
                <a:lnTo>
                  <a:pt x="862777" y="1056446"/>
                </a:lnTo>
                <a:lnTo>
                  <a:pt x="873658" y="1050099"/>
                </a:lnTo>
                <a:lnTo>
                  <a:pt x="884086" y="1043753"/>
                </a:lnTo>
                <a:lnTo>
                  <a:pt x="894740" y="1036953"/>
                </a:lnTo>
                <a:lnTo>
                  <a:pt x="904941" y="1029927"/>
                </a:lnTo>
                <a:lnTo>
                  <a:pt x="915142" y="1022674"/>
                </a:lnTo>
                <a:lnTo>
                  <a:pt x="925343" y="1015194"/>
                </a:lnTo>
                <a:lnTo>
                  <a:pt x="935091" y="1007261"/>
                </a:lnTo>
                <a:lnTo>
                  <a:pt x="944839" y="999102"/>
                </a:lnTo>
                <a:lnTo>
                  <a:pt x="954586" y="990715"/>
                </a:lnTo>
                <a:lnTo>
                  <a:pt x="963880" y="982102"/>
                </a:lnTo>
                <a:lnTo>
                  <a:pt x="972948" y="973036"/>
                </a:lnTo>
                <a:lnTo>
                  <a:pt x="982016" y="963743"/>
                </a:lnTo>
                <a:lnTo>
                  <a:pt x="990856" y="954450"/>
                </a:lnTo>
                <a:lnTo>
                  <a:pt x="999244" y="944931"/>
                </a:lnTo>
                <a:lnTo>
                  <a:pt x="1007405" y="934958"/>
                </a:lnTo>
                <a:lnTo>
                  <a:pt x="1015339" y="925212"/>
                </a:lnTo>
                <a:lnTo>
                  <a:pt x="1022820" y="915239"/>
                </a:lnTo>
                <a:lnTo>
                  <a:pt x="1030074" y="904813"/>
                </a:lnTo>
                <a:lnTo>
                  <a:pt x="1037101" y="894613"/>
                </a:lnTo>
                <a:lnTo>
                  <a:pt x="1043902" y="884187"/>
                </a:lnTo>
                <a:lnTo>
                  <a:pt x="1050249" y="873534"/>
                </a:lnTo>
                <a:lnTo>
                  <a:pt x="1056370" y="862881"/>
                </a:lnTo>
                <a:lnTo>
                  <a:pt x="1062263" y="852002"/>
                </a:lnTo>
                <a:lnTo>
                  <a:pt x="1067931" y="841122"/>
                </a:lnTo>
                <a:lnTo>
                  <a:pt x="1073144" y="830016"/>
                </a:lnTo>
                <a:lnTo>
                  <a:pt x="1078132" y="819136"/>
                </a:lnTo>
                <a:lnTo>
                  <a:pt x="1082892" y="807804"/>
                </a:lnTo>
                <a:lnTo>
                  <a:pt x="1087426" y="796471"/>
                </a:lnTo>
                <a:lnTo>
                  <a:pt x="1091280" y="784911"/>
                </a:lnTo>
                <a:lnTo>
                  <a:pt x="1095360" y="773579"/>
                </a:lnTo>
                <a:lnTo>
                  <a:pt x="1098760" y="762019"/>
                </a:lnTo>
                <a:lnTo>
                  <a:pt x="1102161" y="750460"/>
                </a:lnTo>
                <a:lnTo>
                  <a:pt x="1105108" y="738673"/>
                </a:lnTo>
                <a:lnTo>
                  <a:pt x="1107828" y="726887"/>
                </a:lnTo>
                <a:lnTo>
                  <a:pt x="1110321" y="715328"/>
                </a:lnTo>
                <a:lnTo>
                  <a:pt x="1112362" y="703315"/>
                </a:lnTo>
                <a:lnTo>
                  <a:pt x="1114175" y="691529"/>
                </a:lnTo>
                <a:lnTo>
                  <a:pt x="1115762" y="679516"/>
                </a:lnTo>
                <a:lnTo>
                  <a:pt x="1117122" y="667503"/>
                </a:lnTo>
                <a:lnTo>
                  <a:pt x="1118256" y="655717"/>
                </a:lnTo>
                <a:lnTo>
                  <a:pt x="1118936" y="643704"/>
                </a:lnTo>
                <a:lnTo>
                  <a:pt x="1119389" y="631918"/>
                </a:lnTo>
                <a:lnTo>
                  <a:pt x="1119389" y="619905"/>
                </a:lnTo>
                <a:lnTo>
                  <a:pt x="1119389" y="607666"/>
                </a:lnTo>
                <a:lnTo>
                  <a:pt x="1118936" y="595880"/>
                </a:lnTo>
                <a:lnTo>
                  <a:pt x="1118256" y="583867"/>
                </a:lnTo>
                <a:lnTo>
                  <a:pt x="1117122" y="571854"/>
                </a:lnTo>
                <a:lnTo>
                  <a:pt x="1115762" y="560068"/>
                </a:lnTo>
                <a:lnTo>
                  <a:pt x="1114175" y="548055"/>
                </a:lnTo>
                <a:lnTo>
                  <a:pt x="1112362" y="536269"/>
                </a:lnTo>
                <a:lnTo>
                  <a:pt x="1110321" y="524256"/>
                </a:lnTo>
                <a:lnTo>
                  <a:pt x="1107828" y="512470"/>
                </a:lnTo>
                <a:lnTo>
                  <a:pt x="1105108" y="500911"/>
                </a:lnTo>
                <a:lnTo>
                  <a:pt x="1102161" y="489125"/>
                </a:lnTo>
                <a:lnTo>
                  <a:pt x="1098760" y="477565"/>
                </a:lnTo>
                <a:lnTo>
                  <a:pt x="1095360" y="466006"/>
                </a:lnTo>
                <a:lnTo>
                  <a:pt x="1091280" y="454673"/>
                </a:lnTo>
                <a:lnTo>
                  <a:pt x="1087426" y="443114"/>
                </a:lnTo>
                <a:lnTo>
                  <a:pt x="1082892" y="431554"/>
                </a:lnTo>
                <a:lnTo>
                  <a:pt x="1078132" y="420448"/>
                </a:lnTo>
                <a:lnTo>
                  <a:pt x="1073144" y="409342"/>
                </a:lnTo>
                <a:lnTo>
                  <a:pt x="1067931" y="398462"/>
                </a:lnTo>
                <a:lnTo>
                  <a:pt x="1062263" y="387583"/>
                </a:lnTo>
                <a:lnTo>
                  <a:pt x="1056370" y="376703"/>
                </a:lnTo>
                <a:lnTo>
                  <a:pt x="1050249" y="366050"/>
                </a:lnTo>
                <a:lnTo>
                  <a:pt x="1043902" y="355397"/>
                </a:lnTo>
                <a:lnTo>
                  <a:pt x="1037101" y="344971"/>
                </a:lnTo>
                <a:lnTo>
                  <a:pt x="1030074" y="334545"/>
                </a:lnTo>
                <a:lnTo>
                  <a:pt x="1022820" y="324346"/>
                </a:lnTo>
                <a:lnTo>
                  <a:pt x="1015339" y="314373"/>
                </a:lnTo>
                <a:lnTo>
                  <a:pt x="1007405" y="304400"/>
                </a:lnTo>
                <a:lnTo>
                  <a:pt x="999244" y="294654"/>
                </a:lnTo>
                <a:lnTo>
                  <a:pt x="990856" y="285134"/>
                </a:lnTo>
                <a:lnTo>
                  <a:pt x="982016" y="275614"/>
                </a:lnTo>
                <a:lnTo>
                  <a:pt x="972948" y="266548"/>
                </a:lnTo>
                <a:lnTo>
                  <a:pt x="963880" y="257482"/>
                </a:lnTo>
                <a:lnTo>
                  <a:pt x="954586" y="248869"/>
                </a:lnTo>
                <a:lnTo>
                  <a:pt x="944839" y="240483"/>
                </a:lnTo>
                <a:lnTo>
                  <a:pt x="935091" y="232323"/>
                </a:lnTo>
                <a:lnTo>
                  <a:pt x="925343" y="224163"/>
                </a:lnTo>
                <a:lnTo>
                  <a:pt x="915142" y="216684"/>
                </a:lnTo>
                <a:lnTo>
                  <a:pt x="904941" y="209431"/>
                </a:lnTo>
                <a:lnTo>
                  <a:pt x="894740" y="202631"/>
                </a:lnTo>
                <a:lnTo>
                  <a:pt x="884086" y="195831"/>
                </a:lnTo>
                <a:lnTo>
                  <a:pt x="873658" y="189485"/>
                </a:lnTo>
                <a:lnTo>
                  <a:pt x="862777" y="183139"/>
                </a:lnTo>
                <a:lnTo>
                  <a:pt x="852123" y="177246"/>
                </a:lnTo>
                <a:lnTo>
                  <a:pt x="841015" y="171579"/>
                </a:lnTo>
                <a:lnTo>
                  <a:pt x="830134" y="166593"/>
                </a:lnTo>
                <a:lnTo>
                  <a:pt x="819026" y="161380"/>
                </a:lnTo>
                <a:lnTo>
                  <a:pt x="807692" y="156620"/>
                </a:lnTo>
                <a:lnTo>
                  <a:pt x="796358" y="152313"/>
                </a:lnTo>
                <a:lnTo>
                  <a:pt x="785023" y="148234"/>
                </a:lnTo>
                <a:lnTo>
                  <a:pt x="773462" y="144380"/>
                </a:lnTo>
                <a:lnTo>
                  <a:pt x="762128" y="140754"/>
                </a:lnTo>
                <a:lnTo>
                  <a:pt x="750340" y="137581"/>
                </a:lnTo>
                <a:lnTo>
                  <a:pt x="738779" y="134407"/>
                </a:lnTo>
                <a:lnTo>
                  <a:pt x="726991" y="131688"/>
                </a:lnTo>
                <a:lnTo>
                  <a:pt x="715203" y="129421"/>
                </a:lnTo>
                <a:lnTo>
                  <a:pt x="703415" y="127154"/>
                </a:lnTo>
                <a:lnTo>
                  <a:pt x="691401" y="125341"/>
                </a:lnTo>
                <a:lnTo>
                  <a:pt x="679613" y="123755"/>
                </a:lnTo>
                <a:lnTo>
                  <a:pt x="667598" y="122621"/>
                </a:lnTo>
                <a:lnTo>
                  <a:pt x="655584" y="121488"/>
                </a:lnTo>
                <a:lnTo>
                  <a:pt x="643796" y="120581"/>
                </a:lnTo>
                <a:lnTo>
                  <a:pt x="631782" y="120128"/>
                </a:lnTo>
                <a:lnTo>
                  <a:pt x="619540" y="120128"/>
                </a:lnTo>
                <a:lnTo>
                  <a:pt x="607752" y="120128"/>
                </a:lnTo>
                <a:close/>
                <a:moveTo>
                  <a:pt x="619540" y="0"/>
                </a:moveTo>
                <a:lnTo>
                  <a:pt x="634502" y="227"/>
                </a:lnTo>
                <a:lnTo>
                  <a:pt x="649690" y="907"/>
                </a:lnTo>
                <a:lnTo>
                  <a:pt x="664198" y="1587"/>
                </a:lnTo>
                <a:lnTo>
                  <a:pt x="678933" y="3173"/>
                </a:lnTo>
                <a:lnTo>
                  <a:pt x="694121" y="4533"/>
                </a:lnTo>
                <a:lnTo>
                  <a:pt x="708629" y="6573"/>
                </a:lnTo>
                <a:lnTo>
                  <a:pt x="723364" y="8840"/>
                </a:lnTo>
                <a:lnTo>
                  <a:pt x="738098" y="11560"/>
                </a:lnTo>
                <a:lnTo>
                  <a:pt x="752607" y="14506"/>
                </a:lnTo>
                <a:lnTo>
                  <a:pt x="767115" y="17906"/>
                </a:lnTo>
                <a:lnTo>
                  <a:pt x="781623" y="21533"/>
                </a:lnTo>
                <a:lnTo>
                  <a:pt x="796131" y="25839"/>
                </a:lnTo>
                <a:lnTo>
                  <a:pt x="810412" y="30146"/>
                </a:lnTo>
                <a:lnTo>
                  <a:pt x="824694" y="34905"/>
                </a:lnTo>
                <a:lnTo>
                  <a:pt x="838975" y="40118"/>
                </a:lnTo>
                <a:lnTo>
                  <a:pt x="853030" y="45558"/>
                </a:lnTo>
                <a:lnTo>
                  <a:pt x="866858" y="51451"/>
                </a:lnTo>
                <a:lnTo>
                  <a:pt x="880686" y="57571"/>
                </a:lnTo>
                <a:lnTo>
                  <a:pt x="894514" y="64144"/>
                </a:lnTo>
                <a:lnTo>
                  <a:pt x="907888" y="71170"/>
                </a:lnTo>
                <a:lnTo>
                  <a:pt x="921263" y="78423"/>
                </a:lnTo>
                <a:lnTo>
                  <a:pt x="934638" y="85903"/>
                </a:lnTo>
                <a:lnTo>
                  <a:pt x="947786" y="93836"/>
                </a:lnTo>
                <a:lnTo>
                  <a:pt x="960934" y="102222"/>
                </a:lnTo>
                <a:lnTo>
                  <a:pt x="973401" y="110835"/>
                </a:lnTo>
                <a:lnTo>
                  <a:pt x="986096" y="119901"/>
                </a:lnTo>
                <a:lnTo>
                  <a:pt x="998791" y="129421"/>
                </a:lnTo>
                <a:lnTo>
                  <a:pt x="1010805" y="139167"/>
                </a:lnTo>
                <a:lnTo>
                  <a:pt x="1023046" y="149140"/>
                </a:lnTo>
                <a:lnTo>
                  <a:pt x="1034607" y="159793"/>
                </a:lnTo>
                <a:lnTo>
                  <a:pt x="1046395" y="170446"/>
                </a:lnTo>
                <a:lnTo>
                  <a:pt x="1057956" y="181779"/>
                </a:lnTo>
                <a:lnTo>
                  <a:pt x="1067251" y="191072"/>
                </a:lnTo>
                <a:lnTo>
                  <a:pt x="1076318" y="200591"/>
                </a:lnTo>
                <a:lnTo>
                  <a:pt x="1084932" y="210564"/>
                </a:lnTo>
                <a:lnTo>
                  <a:pt x="1093546" y="220310"/>
                </a:lnTo>
                <a:lnTo>
                  <a:pt x="1101934" y="230283"/>
                </a:lnTo>
                <a:lnTo>
                  <a:pt x="1110095" y="240709"/>
                </a:lnTo>
                <a:lnTo>
                  <a:pt x="1117802" y="250909"/>
                </a:lnTo>
                <a:lnTo>
                  <a:pt x="1125510" y="261108"/>
                </a:lnTo>
                <a:lnTo>
                  <a:pt x="1132764" y="271988"/>
                </a:lnTo>
                <a:lnTo>
                  <a:pt x="1139791" y="282414"/>
                </a:lnTo>
                <a:lnTo>
                  <a:pt x="1146592" y="293294"/>
                </a:lnTo>
                <a:lnTo>
                  <a:pt x="1153166" y="304173"/>
                </a:lnTo>
                <a:lnTo>
                  <a:pt x="1159513" y="315279"/>
                </a:lnTo>
                <a:lnTo>
                  <a:pt x="1165634" y="326159"/>
                </a:lnTo>
                <a:lnTo>
                  <a:pt x="1171527" y="337492"/>
                </a:lnTo>
                <a:lnTo>
                  <a:pt x="1177195" y="348598"/>
                </a:lnTo>
                <a:lnTo>
                  <a:pt x="1182408" y="360157"/>
                </a:lnTo>
                <a:lnTo>
                  <a:pt x="1187622" y="371490"/>
                </a:lnTo>
                <a:lnTo>
                  <a:pt x="1192610" y="383050"/>
                </a:lnTo>
                <a:lnTo>
                  <a:pt x="1197143" y="394609"/>
                </a:lnTo>
                <a:lnTo>
                  <a:pt x="1201677" y="406395"/>
                </a:lnTo>
                <a:lnTo>
                  <a:pt x="1205984" y="418181"/>
                </a:lnTo>
                <a:lnTo>
                  <a:pt x="1209611" y="429741"/>
                </a:lnTo>
                <a:lnTo>
                  <a:pt x="1213465" y="441754"/>
                </a:lnTo>
                <a:lnTo>
                  <a:pt x="1216865" y="453540"/>
                </a:lnTo>
                <a:lnTo>
                  <a:pt x="1219812" y="465552"/>
                </a:lnTo>
                <a:lnTo>
                  <a:pt x="1222986" y="477792"/>
                </a:lnTo>
                <a:lnTo>
                  <a:pt x="1225706" y="489578"/>
                </a:lnTo>
                <a:lnTo>
                  <a:pt x="1228200" y="501818"/>
                </a:lnTo>
                <a:lnTo>
                  <a:pt x="1230240" y="514057"/>
                </a:lnTo>
                <a:lnTo>
                  <a:pt x="1232280" y="526070"/>
                </a:lnTo>
                <a:lnTo>
                  <a:pt x="1233867" y="538536"/>
                </a:lnTo>
                <a:lnTo>
                  <a:pt x="1235680" y="550775"/>
                </a:lnTo>
                <a:lnTo>
                  <a:pt x="1236814" y="563015"/>
                </a:lnTo>
                <a:lnTo>
                  <a:pt x="1237720" y="575254"/>
                </a:lnTo>
                <a:lnTo>
                  <a:pt x="1238401" y="587720"/>
                </a:lnTo>
                <a:lnTo>
                  <a:pt x="1239081" y="599733"/>
                </a:lnTo>
                <a:lnTo>
                  <a:pt x="1239307" y="612199"/>
                </a:lnTo>
                <a:lnTo>
                  <a:pt x="1239307" y="624665"/>
                </a:lnTo>
                <a:lnTo>
                  <a:pt x="1239081" y="636678"/>
                </a:lnTo>
                <a:lnTo>
                  <a:pt x="1238627" y="649144"/>
                </a:lnTo>
                <a:lnTo>
                  <a:pt x="1237947" y="661610"/>
                </a:lnTo>
                <a:lnTo>
                  <a:pt x="1237040" y="673623"/>
                </a:lnTo>
                <a:lnTo>
                  <a:pt x="1235907" y="686089"/>
                </a:lnTo>
                <a:lnTo>
                  <a:pt x="1234320" y="698102"/>
                </a:lnTo>
                <a:lnTo>
                  <a:pt x="1232507" y="710341"/>
                </a:lnTo>
                <a:lnTo>
                  <a:pt x="1230693" y="722807"/>
                </a:lnTo>
                <a:lnTo>
                  <a:pt x="1228653" y="734820"/>
                </a:lnTo>
                <a:lnTo>
                  <a:pt x="1226159" y="746833"/>
                </a:lnTo>
                <a:lnTo>
                  <a:pt x="1223439" y="759073"/>
                </a:lnTo>
                <a:lnTo>
                  <a:pt x="1220719" y="771085"/>
                </a:lnTo>
                <a:lnTo>
                  <a:pt x="1217545" y="783098"/>
                </a:lnTo>
                <a:lnTo>
                  <a:pt x="1214145" y="795111"/>
                </a:lnTo>
                <a:lnTo>
                  <a:pt x="1210518" y="806897"/>
                </a:lnTo>
                <a:lnTo>
                  <a:pt x="1206664" y="818683"/>
                </a:lnTo>
                <a:lnTo>
                  <a:pt x="1202357" y="830469"/>
                </a:lnTo>
                <a:lnTo>
                  <a:pt x="1198277" y="842255"/>
                </a:lnTo>
                <a:lnTo>
                  <a:pt x="1193516" y="853588"/>
                </a:lnTo>
                <a:lnTo>
                  <a:pt x="1188529" y="865374"/>
                </a:lnTo>
                <a:lnTo>
                  <a:pt x="1183769" y="876934"/>
                </a:lnTo>
                <a:lnTo>
                  <a:pt x="1178328" y="888267"/>
                </a:lnTo>
                <a:lnTo>
                  <a:pt x="1172661" y="899599"/>
                </a:lnTo>
                <a:lnTo>
                  <a:pt x="1166767" y="910706"/>
                </a:lnTo>
                <a:lnTo>
                  <a:pt x="1160646" y="921812"/>
                </a:lnTo>
                <a:lnTo>
                  <a:pt x="1534229" y="1295115"/>
                </a:lnTo>
                <a:lnTo>
                  <a:pt x="1540350" y="1301461"/>
                </a:lnTo>
                <a:lnTo>
                  <a:pt x="1545790" y="1308034"/>
                </a:lnTo>
                <a:lnTo>
                  <a:pt x="1551231" y="1314607"/>
                </a:lnTo>
                <a:lnTo>
                  <a:pt x="1556445" y="1321407"/>
                </a:lnTo>
                <a:lnTo>
                  <a:pt x="1560752" y="1328433"/>
                </a:lnTo>
                <a:lnTo>
                  <a:pt x="1565286" y="1335460"/>
                </a:lnTo>
                <a:lnTo>
                  <a:pt x="1569366" y="1342713"/>
                </a:lnTo>
                <a:lnTo>
                  <a:pt x="1572766" y="1349966"/>
                </a:lnTo>
                <a:lnTo>
                  <a:pt x="1576167" y="1357219"/>
                </a:lnTo>
                <a:lnTo>
                  <a:pt x="1578887" y="1364698"/>
                </a:lnTo>
                <a:lnTo>
                  <a:pt x="1581381" y="1372178"/>
                </a:lnTo>
                <a:lnTo>
                  <a:pt x="1583648" y="1379658"/>
                </a:lnTo>
                <a:lnTo>
                  <a:pt x="1585461" y="1387137"/>
                </a:lnTo>
                <a:lnTo>
                  <a:pt x="1586821" y="1394617"/>
                </a:lnTo>
                <a:lnTo>
                  <a:pt x="1587955" y="1402323"/>
                </a:lnTo>
                <a:lnTo>
                  <a:pt x="1588635" y="1409803"/>
                </a:lnTo>
                <a:lnTo>
                  <a:pt x="1589088" y="1417283"/>
                </a:lnTo>
                <a:lnTo>
                  <a:pt x="1589088" y="1424762"/>
                </a:lnTo>
                <a:lnTo>
                  <a:pt x="1588861" y="1432242"/>
                </a:lnTo>
                <a:lnTo>
                  <a:pt x="1588181" y="1439495"/>
                </a:lnTo>
                <a:lnTo>
                  <a:pt x="1587274" y="1446748"/>
                </a:lnTo>
                <a:lnTo>
                  <a:pt x="1585914" y="1454001"/>
                </a:lnTo>
                <a:lnTo>
                  <a:pt x="1584101" y="1461027"/>
                </a:lnTo>
                <a:lnTo>
                  <a:pt x="1581834" y="1467827"/>
                </a:lnTo>
                <a:lnTo>
                  <a:pt x="1579340" y="1474627"/>
                </a:lnTo>
                <a:lnTo>
                  <a:pt x="1576620" y="1481200"/>
                </a:lnTo>
                <a:lnTo>
                  <a:pt x="1573220" y="1487773"/>
                </a:lnTo>
                <a:lnTo>
                  <a:pt x="1569593" y="1494119"/>
                </a:lnTo>
                <a:lnTo>
                  <a:pt x="1565512" y="1500239"/>
                </a:lnTo>
                <a:lnTo>
                  <a:pt x="1561432" y="1506132"/>
                </a:lnTo>
                <a:lnTo>
                  <a:pt x="1556445" y="1511572"/>
                </a:lnTo>
                <a:lnTo>
                  <a:pt x="1551231" y="1517011"/>
                </a:lnTo>
                <a:lnTo>
                  <a:pt x="1517228" y="1551237"/>
                </a:lnTo>
                <a:lnTo>
                  <a:pt x="1511787" y="1556223"/>
                </a:lnTo>
                <a:lnTo>
                  <a:pt x="1506120" y="1561209"/>
                </a:lnTo>
                <a:lnTo>
                  <a:pt x="1500226" y="1565516"/>
                </a:lnTo>
                <a:lnTo>
                  <a:pt x="1494106" y="1569369"/>
                </a:lnTo>
                <a:lnTo>
                  <a:pt x="1487985" y="1573222"/>
                </a:lnTo>
                <a:lnTo>
                  <a:pt x="1481411" y="1576395"/>
                </a:lnTo>
                <a:lnTo>
                  <a:pt x="1474837" y="1579342"/>
                </a:lnTo>
                <a:lnTo>
                  <a:pt x="1468036" y="1581835"/>
                </a:lnTo>
                <a:lnTo>
                  <a:pt x="1461009" y="1583875"/>
                </a:lnTo>
                <a:lnTo>
                  <a:pt x="1453982" y="1585688"/>
                </a:lnTo>
                <a:lnTo>
                  <a:pt x="1446728" y="1587275"/>
                </a:lnTo>
                <a:lnTo>
                  <a:pt x="1439474" y="1588182"/>
                </a:lnTo>
                <a:lnTo>
                  <a:pt x="1432219" y="1588862"/>
                </a:lnTo>
                <a:lnTo>
                  <a:pt x="1424739" y="1589088"/>
                </a:lnTo>
                <a:lnTo>
                  <a:pt x="1417258" y="1589088"/>
                </a:lnTo>
                <a:lnTo>
                  <a:pt x="1409777" y="1588862"/>
                </a:lnTo>
                <a:lnTo>
                  <a:pt x="1402296" y="1587955"/>
                </a:lnTo>
                <a:lnTo>
                  <a:pt x="1394589" y="1587048"/>
                </a:lnTo>
                <a:lnTo>
                  <a:pt x="1387108" y="1585235"/>
                </a:lnTo>
                <a:lnTo>
                  <a:pt x="1379628" y="1583422"/>
                </a:lnTo>
                <a:lnTo>
                  <a:pt x="1372147" y="1581382"/>
                </a:lnTo>
                <a:lnTo>
                  <a:pt x="1364666" y="1578662"/>
                </a:lnTo>
                <a:lnTo>
                  <a:pt x="1357186" y="1575942"/>
                </a:lnTo>
                <a:lnTo>
                  <a:pt x="1349931" y="1572769"/>
                </a:lnTo>
                <a:lnTo>
                  <a:pt x="1342677" y="1569142"/>
                </a:lnTo>
                <a:lnTo>
                  <a:pt x="1335423" y="1565289"/>
                </a:lnTo>
                <a:lnTo>
                  <a:pt x="1328396" y="1560756"/>
                </a:lnTo>
                <a:lnTo>
                  <a:pt x="1321369" y="1556223"/>
                </a:lnTo>
                <a:lnTo>
                  <a:pt x="1314568" y="1551237"/>
                </a:lnTo>
                <a:lnTo>
                  <a:pt x="1307994" y="1545797"/>
                </a:lnTo>
                <a:lnTo>
                  <a:pt x="1301420" y="1540130"/>
                </a:lnTo>
                <a:lnTo>
                  <a:pt x="1295299" y="1534011"/>
                </a:lnTo>
                <a:lnTo>
                  <a:pt x="921716" y="1160708"/>
                </a:lnTo>
                <a:lnTo>
                  <a:pt x="910835" y="1166827"/>
                </a:lnTo>
                <a:lnTo>
                  <a:pt x="899501" y="1172720"/>
                </a:lnTo>
                <a:lnTo>
                  <a:pt x="888166" y="1178160"/>
                </a:lnTo>
                <a:lnTo>
                  <a:pt x="876832" y="1183600"/>
                </a:lnTo>
                <a:lnTo>
                  <a:pt x="865498" y="1188586"/>
                </a:lnTo>
                <a:lnTo>
                  <a:pt x="853710" y="1193346"/>
                </a:lnTo>
                <a:lnTo>
                  <a:pt x="842375" y="1198106"/>
                </a:lnTo>
                <a:lnTo>
                  <a:pt x="830588" y="1202412"/>
                </a:lnTo>
                <a:lnTo>
                  <a:pt x="818573" y="1206492"/>
                </a:lnTo>
                <a:lnTo>
                  <a:pt x="807012" y="1210572"/>
                </a:lnTo>
                <a:lnTo>
                  <a:pt x="794997" y="1213972"/>
                </a:lnTo>
                <a:lnTo>
                  <a:pt x="783210" y="1217598"/>
                </a:lnTo>
                <a:lnTo>
                  <a:pt x="771195" y="1220545"/>
                </a:lnTo>
                <a:lnTo>
                  <a:pt x="758954" y="1223265"/>
                </a:lnTo>
                <a:lnTo>
                  <a:pt x="746939" y="1226211"/>
                </a:lnTo>
                <a:lnTo>
                  <a:pt x="734698" y="1228478"/>
                </a:lnTo>
                <a:lnTo>
                  <a:pt x="722457" y="1230518"/>
                </a:lnTo>
                <a:lnTo>
                  <a:pt x="710442" y="1232784"/>
                </a:lnTo>
                <a:lnTo>
                  <a:pt x="698201" y="1234371"/>
                </a:lnTo>
                <a:lnTo>
                  <a:pt x="685960" y="1235731"/>
                </a:lnTo>
                <a:lnTo>
                  <a:pt x="673719" y="1236864"/>
                </a:lnTo>
                <a:lnTo>
                  <a:pt x="661478" y="1237771"/>
                </a:lnTo>
                <a:lnTo>
                  <a:pt x="649010" y="1238451"/>
                </a:lnTo>
                <a:lnTo>
                  <a:pt x="636769" y="1239131"/>
                </a:lnTo>
                <a:lnTo>
                  <a:pt x="624527" y="1239357"/>
                </a:lnTo>
                <a:lnTo>
                  <a:pt x="612060" y="1239357"/>
                </a:lnTo>
                <a:lnTo>
                  <a:pt x="599818" y="1239131"/>
                </a:lnTo>
                <a:lnTo>
                  <a:pt x="587577" y="1238451"/>
                </a:lnTo>
                <a:lnTo>
                  <a:pt x="575109" y="1237544"/>
                </a:lnTo>
                <a:lnTo>
                  <a:pt x="562868" y="1236638"/>
                </a:lnTo>
                <a:lnTo>
                  <a:pt x="550627" y="1235504"/>
                </a:lnTo>
                <a:lnTo>
                  <a:pt x="538612" y="1233918"/>
                </a:lnTo>
                <a:lnTo>
                  <a:pt x="526145" y="1232331"/>
                </a:lnTo>
                <a:lnTo>
                  <a:pt x="513903" y="1230291"/>
                </a:lnTo>
                <a:lnTo>
                  <a:pt x="501889" y="1228025"/>
                </a:lnTo>
                <a:lnTo>
                  <a:pt x="489648" y="1225758"/>
                </a:lnTo>
                <a:lnTo>
                  <a:pt x="477633" y="1222811"/>
                </a:lnTo>
                <a:lnTo>
                  <a:pt x="465619" y="1219865"/>
                </a:lnTo>
                <a:lnTo>
                  <a:pt x="453604" y="1216918"/>
                </a:lnTo>
                <a:lnTo>
                  <a:pt x="441590" y="1213292"/>
                </a:lnTo>
                <a:lnTo>
                  <a:pt x="429802" y="1209665"/>
                </a:lnTo>
                <a:lnTo>
                  <a:pt x="418014" y="1205812"/>
                </a:lnTo>
                <a:lnTo>
                  <a:pt x="406453" y="1201506"/>
                </a:lnTo>
                <a:lnTo>
                  <a:pt x="394665" y="1197199"/>
                </a:lnTo>
                <a:lnTo>
                  <a:pt x="383104" y="1192440"/>
                </a:lnTo>
                <a:lnTo>
                  <a:pt x="371543" y="1187680"/>
                </a:lnTo>
                <a:lnTo>
                  <a:pt x="359982" y="1182467"/>
                </a:lnTo>
                <a:lnTo>
                  <a:pt x="348647" y="1177027"/>
                </a:lnTo>
                <a:lnTo>
                  <a:pt x="337313" y="1171360"/>
                </a:lnTo>
                <a:lnTo>
                  <a:pt x="326205" y="1165694"/>
                </a:lnTo>
                <a:lnTo>
                  <a:pt x="315097" y="1159574"/>
                </a:lnTo>
                <a:lnTo>
                  <a:pt x="304216" y="1153228"/>
                </a:lnTo>
                <a:lnTo>
                  <a:pt x="293109" y="1146655"/>
                </a:lnTo>
                <a:lnTo>
                  <a:pt x="282454" y="1139629"/>
                </a:lnTo>
                <a:lnTo>
                  <a:pt x="272026" y="1132602"/>
                </a:lnTo>
                <a:lnTo>
                  <a:pt x="261145" y="1125349"/>
                </a:lnTo>
                <a:lnTo>
                  <a:pt x="250944" y="1117643"/>
                </a:lnTo>
                <a:lnTo>
                  <a:pt x="240517" y="1109937"/>
                </a:lnTo>
                <a:lnTo>
                  <a:pt x="230316" y="1101777"/>
                </a:lnTo>
                <a:lnTo>
                  <a:pt x="220341" y="1093617"/>
                </a:lnTo>
                <a:lnTo>
                  <a:pt x="210367" y="1085004"/>
                </a:lnTo>
                <a:lnTo>
                  <a:pt x="200620" y="1076391"/>
                </a:lnTo>
                <a:lnTo>
                  <a:pt x="191099" y="1067099"/>
                </a:lnTo>
                <a:lnTo>
                  <a:pt x="181578" y="1057806"/>
                </a:lnTo>
                <a:lnTo>
                  <a:pt x="170470" y="1046473"/>
                </a:lnTo>
                <a:lnTo>
                  <a:pt x="159589" y="1034913"/>
                </a:lnTo>
                <a:lnTo>
                  <a:pt x="149161" y="1022901"/>
                </a:lnTo>
                <a:lnTo>
                  <a:pt x="139187" y="1010888"/>
                </a:lnTo>
                <a:lnTo>
                  <a:pt x="129213" y="998648"/>
                </a:lnTo>
                <a:lnTo>
                  <a:pt x="119918" y="985956"/>
                </a:lnTo>
                <a:lnTo>
                  <a:pt x="110851" y="973489"/>
                </a:lnTo>
                <a:lnTo>
                  <a:pt x="102237" y="960797"/>
                </a:lnTo>
                <a:lnTo>
                  <a:pt x="93849" y="947651"/>
                </a:lnTo>
                <a:lnTo>
                  <a:pt x="85688" y="934505"/>
                </a:lnTo>
                <a:lnTo>
                  <a:pt x="78208" y="921358"/>
                </a:lnTo>
                <a:lnTo>
                  <a:pt x="70954" y="907986"/>
                </a:lnTo>
                <a:lnTo>
                  <a:pt x="64153" y="894386"/>
                </a:lnTo>
                <a:lnTo>
                  <a:pt x="57579" y="880560"/>
                </a:lnTo>
                <a:lnTo>
                  <a:pt x="51232" y="866734"/>
                </a:lnTo>
                <a:lnTo>
                  <a:pt x="45338" y="852908"/>
                </a:lnTo>
                <a:lnTo>
                  <a:pt x="39897" y="838856"/>
                </a:lnTo>
                <a:lnTo>
                  <a:pt x="34910" y="824803"/>
                </a:lnTo>
                <a:lnTo>
                  <a:pt x="30150" y="810524"/>
                </a:lnTo>
                <a:lnTo>
                  <a:pt x="25616" y="796244"/>
                </a:lnTo>
                <a:lnTo>
                  <a:pt x="21535" y="781738"/>
                </a:lnTo>
                <a:lnTo>
                  <a:pt x="17682" y="767232"/>
                </a:lnTo>
                <a:lnTo>
                  <a:pt x="14508" y="752726"/>
                </a:lnTo>
                <a:lnTo>
                  <a:pt x="11334" y="738220"/>
                </a:lnTo>
                <a:lnTo>
                  <a:pt x="8841" y="723487"/>
                </a:lnTo>
                <a:lnTo>
                  <a:pt x="6574" y="708755"/>
                </a:lnTo>
                <a:lnTo>
                  <a:pt x="4307" y="694022"/>
                </a:lnTo>
                <a:lnTo>
                  <a:pt x="2947" y="679289"/>
                </a:lnTo>
                <a:lnTo>
                  <a:pt x="1587" y="664330"/>
                </a:lnTo>
                <a:lnTo>
                  <a:pt x="680" y="649597"/>
                </a:lnTo>
                <a:lnTo>
                  <a:pt x="227" y="634638"/>
                </a:lnTo>
                <a:lnTo>
                  <a:pt x="0" y="619905"/>
                </a:lnTo>
                <a:lnTo>
                  <a:pt x="227" y="604946"/>
                </a:lnTo>
                <a:lnTo>
                  <a:pt x="680" y="589987"/>
                </a:lnTo>
                <a:lnTo>
                  <a:pt x="1587" y="575254"/>
                </a:lnTo>
                <a:lnTo>
                  <a:pt x="2947" y="560295"/>
                </a:lnTo>
                <a:lnTo>
                  <a:pt x="4307" y="545562"/>
                </a:lnTo>
                <a:lnTo>
                  <a:pt x="6574" y="530830"/>
                </a:lnTo>
                <a:lnTo>
                  <a:pt x="8841" y="516097"/>
                </a:lnTo>
                <a:lnTo>
                  <a:pt x="11334" y="501364"/>
                </a:lnTo>
                <a:lnTo>
                  <a:pt x="14508" y="486858"/>
                </a:lnTo>
                <a:lnTo>
                  <a:pt x="17682" y="472352"/>
                </a:lnTo>
                <a:lnTo>
                  <a:pt x="21535" y="457846"/>
                </a:lnTo>
                <a:lnTo>
                  <a:pt x="25616" y="443340"/>
                </a:lnTo>
                <a:lnTo>
                  <a:pt x="30150" y="429061"/>
                </a:lnTo>
                <a:lnTo>
                  <a:pt x="34910" y="414781"/>
                </a:lnTo>
                <a:lnTo>
                  <a:pt x="39897" y="400502"/>
                </a:lnTo>
                <a:lnTo>
                  <a:pt x="45338" y="386449"/>
                </a:lnTo>
                <a:lnTo>
                  <a:pt x="51232" y="372850"/>
                </a:lnTo>
                <a:lnTo>
                  <a:pt x="57579" y="359024"/>
                </a:lnTo>
                <a:lnTo>
                  <a:pt x="64153" y="345198"/>
                </a:lnTo>
                <a:lnTo>
                  <a:pt x="70954" y="331599"/>
                </a:lnTo>
                <a:lnTo>
                  <a:pt x="78208" y="318226"/>
                </a:lnTo>
                <a:lnTo>
                  <a:pt x="85688" y="304853"/>
                </a:lnTo>
                <a:lnTo>
                  <a:pt x="93849" y="291934"/>
                </a:lnTo>
                <a:lnTo>
                  <a:pt x="102237" y="278788"/>
                </a:lnTo>
                <a:lnTo>
                  <a:pt x="110851" y="266095"/>
                </a:lnTo>
                <a:lnTo>
                  <a:pt x="119918" y="253402"/>
                </a:lnTo>
                <a:lnTo>
                  <a:pt x="129213" y="240936"/>
                </a:lnTo>
                <a:lnTo>
                  <a:pt x="139187" y="228697"/>
                </a:lnTo>
                <a:lnTo>
                  <a:pt x="149161" y="216457"/>
                </a:lnTo>
                <a:lnTo>
                  <a:pt x="159589" y="204671"/>
                </a:lnTo>
                <a:lnTo>
                  <a:pt x="170470" y="193111"/>
                </a:lnTo>
                <a:lnTo>
                  <a:pt x="181578" y="181779"/>
                </a:lnTo>
                <a:lnTo>
                  <a:pt x="193139" y="170446"/>
                </a:lnTo>
                <a:lnTo>
                  <a:pt x="204473" y="159793"/>
                </a:lnTo>
                <a:lnTo>
                  <a:pt x="216488" y="149140"/>
                </a:lnTo>
                <a:lnTo>
                  <a:pt x="228729" y="139167"/>
                </a:lnTo>
                <a:lnTo>
                  <a:pt x="240743" y="129421"/>
                </a:lnTo>
                <a:lnTo>
                  <a:pt x="253438" y="119901"/>
                </a:lnTo>
                <a:lnTo>
                  <a:pt x="266133" y="110835"/>
                </a:lnTo>
                <a:lnTo>
                  <a:pt x="278600" y="102222"/>
                </a:lnTo>
                <a:lnTo>
                  <a:pt x="291748" y="93836"/>
                </a:lnTo>
                <a:lnTo>
                  <a:pt x="304896" y="85903"/>
                </a:lnTo>
                <a:lnTo>
                  <a:pt x="318271" y="78423"/>
                </a:lnTo>
                <a:lnTo>
                  <a:pt x="331646" y="71170"/>
                </a:lnTo>
                <a:lnTo>
                  <a:pt x="345020" y="64144"/>
                </a:lnTo>
                <a:lnTo>
                  <a:pt x="358848" y="57571"/>
                </a:lnTo>
                <a:lnTo>
                  <a:pt x="372676" y="51451"/>
                </a:lnTo>
                <a:lnTo>
                  <a:pt x="386504" y="45558"/>
                </a:lnTo>
                <a:lnTo>
                  <a:pt x="400559" y="40118"/>
                </a:lnTo>
                <a:lnTo>
                  <a:pt x="414840" y="34905"/>
                </a:lnTo>
                <a:lnTo>
                  <a:pt x="429122" y="30146"/>
                </a:lnTo>
                <a:lnTo>
                  <a:pt x="443403" y="25839"/>
                </a:lnTo>
                <a:lnTo>
                  <a:pt x="457911" y="21533"/>
                </a:lnTo>
                <a:lnTo>
                  <a:pt x="472419" y="17906"/>
                </a:lnTo>
                <a:lnTo>
                  <a:pt x="486927" y="14506"/>
                </a:lnTo>
                <a:lnTo>
                  <a:pt x="501435" y="11560"/>
                </a:lnTo>
                <a:lnTo>
                  <a:pt x="515944" y="8840"/>
                </a:lnTo>
                <a:lnTo>
                  <a:pt x="530678" y="6573"/>
                </a:lnTo>
                <a:lnTo>
                  <a:pt x="545413" y="4533"/>
                </a:lnTo>
                <a:lnTo>
                  <a:pt x="560148" y="3173"/>
                </a:lnTo>
                <a:lnTo>
                  <a:pt x="575109" y="1587"/>
                </a:lnTo>
                <a:lnTo>
                  <a:pt x="589844" y="907"/>
                </a:lnTo>
                <a:lnTo>
                  <a:pt x="604806" y="227"/>
                </a:lnTo>
                <a:lnTo>
                  <a:pt x="619540" y="0"/>
                </a:lnTo>
                <a:close/>
              </a:path>
            </a:pathLst>
          </a:custGeom>
          <a:solidFill>
            <a:srgbClr val="F5F5EB"/>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rgbClr val="000000"/>
                </a:solidFill>
                <a:latin typeface="Calibri" panose="020F0502020204030204" charset="0"/>
                <a:ea typeface="宋体" panose="02010600030101010101" pitchFamily="2" charset="-122"/>
                <a:cs typeface="+mn-ea"/>
              </a:defRPr>
            </a:lvl1pPr>
            <a:lvl2pPr marL="457200" algn="l" rtl="0" eaLnBrk="0" fontAlgn="base" hangingPunct="0">
              <a:spcBef>
                <a:spcPct val="0"/>
              </a:spcBef>
              <a:spcAft>
                <a:spcPct val="0"/>
              </a:spcAft>
              <a:defRPr kern="1200">
                <a:solidFill>
                  <a:srgbClr val="000000"/>
                </a:solidFill>
                <a:latin typeface="Calibri" panose="020F0502020204030204" charset="0"/>
                <a:ea typeface="宋体" panose="02010600030101010101" pitchFamily="2" charset="-122"/>
                <a:cs typeface="+mn-ea"/>
              </a:defRPr>
            </a:lvl2pPr>
            <a:lvl3pPr marL="914400" algn="l" rtl="0" eaLnBrk="0" fontAlgn="base" hangingPunct="0">
              <a:spcBef>
                <a:spcPct val="0"/>
              </a:spcBef>
              <a:spcAft>
                <a:spcPct val="0"/>
              </a:spcAft>
              <a:defRPr kern="1200">
                <a:solidFill>
                  <a:srgbClr val="000000"/>
                </a:solidFill>
                <a:latin typeface="Calibri" panose="020F0502020204030204" charset="0"/>
                <a:ea typeface="宋体" panose="02010600030101010101" pitchFamily="2" charset="-122"/>
                <a:cs typeface="+mn-ea"/>
              </a:defRPr>
            </a:lvl3pPr>
            <a:lvl4pPr marL="1371600" algn="l" rtl="0" eaLnBrk="0" fontAlgn="base" hangingPunct="0">
              <a:spcBef>
                <a:spcPct val="0"/>
              </a:spcBef>
              <a:spcAft>
                <a:spcPct val="0"/>
              </a:spcAft>
              <a:defRPr kern="1200">
                <a:solidFill>
                  <a:srgbClr val="000000"/>
                </a:solidFill>
                <a:latin typeface="Calibri" panose="020F0502020204030204" charset="0"/>
                <a:ea typeface="宋体" panose="02010600030101010101" pitchFamily="2" charset="-122"/>
                <a:cs typeface="+mn-ea"/>
              </a:defRPr>
            </a:lvl4pPr>
            <a:lvl5pPr marL="1828800" algn="l" rtl="0" eaLnBrk="0" fontAlgn="base" hangingPunct="0">
              <a:spcBef>
                <a:spcPct val="0"/>
              </a:spcBef>
              <a:spcAft>
                <a:spcPct val="0"/>
              </a:spcAft>
              <a:defRPr kern="1200">
                <a:solidFill>
                  <a:srgbClr val="000000"/>
                </a:solidFill>
                <a:latin typeface="Calibri" panose="020F0502020204030204" charset="0"/>
                <a:ea typeface="宋体" panose="02010600030101010101" pitchFamily="2" charset="-122"/>
                <a:cs typeface="+mn-ea"/>
              </a:defRPr>
            </a:lvl5pPr>
            <a:lvl6pPr marL="2286000" algn="l" defTabSz="914400" rtl="0" eaLnBrk="1" latinLnBrk="0" hangingPunct="1">
              <a:defRPr kern="1200">
                <a:solidFill>
                  <a:srgbClr val="000000"/>
                </a:solidFill>
                <a:latin typeface="Calibri" panose="020F0502020204030204" charset="0"/>
                <a:ea typeface="宋体" panose="02010600030101010101" pitchFamily="2" charset="-122"/>
                <a:cs typeface="+mn-ea"/>
              </a:defRPr>
            </a:lvl6pPr>
            <a:lvl7pPr marL="2743200" algn="l" defTabSz="914400" rtl="0" eaLnBrk="1" latinLnBrk="0" hangingPunct="1">
              <a:defRPr kern="1200">
                <a:solidFill>
                  <a:srgbClr val="000000"/>
                </a:solidFill>
                <a:latin typeface="Calibri" panose="020F0502020204030204" charset="0"/>
                <a:ea typeface="宋体" panose="02010600030101010101" pitchFamily="2" charset="-122"/>
                <a:cs typeface="+mn-ea"/>
              </a:defRPr>
            </a:lvl7pPr>
            <a:lvl8pPr marL="3200400" algn="l" defTabSz="914400" rtl="0" eaLnBrk="1" latinLnBrk="0" hangingPunct="1">
              <a:defRPr kern="1200">
                <a:solidFill>
                  <a:srgbClr val="000000"/>
                </a:solidFill>
                <a:latin typeface="Calibri" panose="020F0502020204030204" charset="0"/>
                <a:ea typeface="宋体" panose="02010600030101010101" pitchFamily="2" charset="-122"/>
                <a:cs typeface="+mn-ea"/>
              </a:defRPr>
            </a:lvl8pPr>
            <a:lvl9pPr marL="3657600" algn="l" defTabSz="914400" rtl="0" eaLnBrk="1" latinLnBrk="0" hangingPunct="1">
              <a:defRPr kern="1200">
                <a:solidFill>
                  <a:srgbClr val="000000"/>
                </a:solidFill>
                <a:latin typeface="Calibri" panose="020F0502020204030204" charset="0"/>
                <a:ea typeface="宋体" panose="02010600030101010101" pitchFamily="2" charset="-122"/>
                <a:cs typeface="+mn-ea"/>
              </a:defRPr>
            </a:lvl9pPr>
          </a:lstStyle>
          <a:p>
            <a:pPr algn="ctr">
              <a:defRPr/>
            </a:pPr>
            <a:endParaRPr lang="zh-CN" altLang="en-US">
              <a:latin typeface="Calibri" panose="020F0502020204030204" charset="0"/>
              <a:ea typeface="等线" panose="02010600030101010101" charset="-122"/>
            </a:endParaRPr>
          </a:p>
        </p:txBody>
      </p:sp>
      <p:sp>
        <p:nvSpPr>
          <p:cNvPr id="13" name="椭圆 12"/>
          <p:cNvSpPr/>
          <p:nvPr>
            <p:custDataLst>
              <p:tags r:id="rId9"/>
            </p:custDataLst>
          </p:nvPr>
        </p:nvSpPr>
        <p:spPr>
          <a:xfrm>
            <a:off x="3643028" y="3720465"/>
            <a:ext cx="196953" cy="196953"/>
          </a:xfrm>
          <a:prstGeom prst="ellipse">
            <a:avLst/>
          </a:prstGeom>
          <a:noFill/>
          <a:ln w="47625">
            <a:solidFill>
              <a:srgbClr val="D52A22"/>
            </a:solidFill>
          </a:ln>
        </p:spPr>
        <p:style>
          <a:lnRef idx="2">
            <a:srgbClr val="D52A22">
              <a:shade val="50000"/>
            </a:srgbClr>
          </a:lnRef>
          <a:fillRef idx="1">
            <a:srgbClr val="D52A22"/>
          </a:fillRef>
          <a:effectRef idx="0">
            <a:srgbClr val="D52A22"/>
          </a:effectRef>
          <a:fontRef idx="minor">
            <a:sysClr val="window" lastClr="FFFFFF"/>
          </a:fontRef>
        </p:style>
        <p:txBody>
          <a:bodyPr rtlCol="0" anchor="ctr"/>
          <a:lstStyle/>
          <a:p>
            <a:pPr algn="ctr"/>
            <a:endParaRPr lang="zh-CN" altLang="en-US">
              <a:solidFill>
                <a:srgbClr val="000000"/>
              </a:solidFill>
            </a:endParaRPr>
          </a:p>
        </p:txBody>
      </p:sp>
      <p:sp>
        <p:nvSpPr>
          <p:cNvPr id="14" name="文本框 13"/>
          <p:cNvSpPr txBox="1"/>
          <p:nvPr>
            <p:custDataLst>
              <p:tags r:id="rId10"/>
            </p:custDataLst>
          </p:nvPr>
        </p:nvSpPr>
        <p:spPr>
          <a:xfrm>
            <a:off x="2617088" y="3892591"/>
            <a:ext cx="2071033" cy="464015"/>
          </a:xfrm>
          <a:prstGeom prst="rect">
            <a:avLst/>
          </a:prstGeom>
          <a:noFill/>
        </p:spPr>
        <p:txBody>
          <a:bodyPr wrap="square" rtlCol="0">
            <a:normAutofit fontScale="82500"/>
          </a:bodyPr>
          <a:lstStyle/>
          <a:p>
            <a:pPr algn="ctr"/>
            <a:r>
              <a:rPr lang="zh-CN" altLang="en-US" sz="2800" b="1">
                <a:latin typeface="Calibri Light" panose="020F0302020204030204" charset="0"/>
                <a:ea typeface="等线 Light" panose="02010600030101010101" charset="-122"/>
                <a:cs typeface="+mn-ea"/>
              </a:rPr>
              <a:t>正向化</a:t>
            </a:r>
            <a:endParaRPr lang="zh-CN" altLang="en-US" sz="2800" b="1">
              <a:latin typeface="Calibri Light" panose="020F0302020204030204" charset="0"/>
              <a:ea typeface="等线 Light" panose="02010600030101010101" charset="-122"/>
              <a:cs typeface="+mn-ea"/>
            </a:endParaRPr>
          </a:p>
        </p:txBody>
      </p:sp>
      <p:pic>
        <p:nvPicPr>
          <p:cNvPr id="15" name="图形 12"/>
          <p:cNvPicPr>
            <a:picLocks noChangeAspect="1"/>
          </p:cNvPicPr>
          <p:nvPr>
            <p:custDataLst>
              <p:tags r:id="rId11"/>
            </p:custDataLst>
          </p:nvPr>
        </p:nvPicPr>
        <p:blipFill>
          <a:blip r:embed="rId12" cstate="print">
            <a:extLst>
              <a:ext uri="{28A0092B-C50C-407E-A947-70E740481C1C}">
                <a14:useLocalDpi xmlns:a14="http://schemas.microsoft.com/office/drawing/2010/main" val="0"/>
              </a:ext>
            </a:extLst>
          </a:blip>
          <a:stretch>
            <a:fillRect/>
          </a:stretch>
        </p:blipFill>
        <p:spPr>
          <a:xfrm>
            <a:off x="5390203" y="2728017"/>
            <a:ext cx="295241" cy="295241"/>
          </a:xfrm>
          <a:prstGeom prst="rect">
            <a:avLst/>
          </a:prstGeom>
        </p:spPr>
      </p:pic>
      <p:pic>
        <p:nvPicPr>
          <p:cNvPr id="16" name="图形 13"/>
          <p:cNvPicPr>
            <a:picLocks noChangeAspect="1"/>
          </p:cNvPicPr>
          <p:nvPr>
            <p:custDataLst>
              <p:tags r:id="rId13"/>
            </p:custDataLst>
          </p:nvPr>
        </p:nvPicPr>
        <p:blipFill>
          <a:blip r:embed="rId14" cstate="print">
            <a:extLst>
              <a:ext uri="{28A0092B-C50C-407E-A947-70E740481C1C}">
                <a14:useLocalDpi xmlns:a14="http://schemas.microsoft.com/office/drawing/2010/main" val="0"/>
              </a:ext>
            </a:extLst>
          </a:blip>
          <a:stretch>
            <a:fillRect/>
          </a:stretch>
        </p:blipFill>
        <p:spPr>
          <a:xfrm>
            <a:off x="5408445" y="4405451"/>
            <a:ext cx="268402" cy="268401"/>
          </a:xfrm>
          <a:prstGeom prst="rect">
            <a:avLst/>
          </a:prstGeom>
        </p:spPr>
      </p:pic>
      <p:pic>
        <p:nvPicPr>
          <p:cNvPr id="17" name="图形 15"/>
          <p:cNvPicPr>
            <a:picLocks noChangeAspect="1"/>
          </p:cNvPicPr>
          <p:nvPr>
            <p:custDataLst>
              <p:tags r:id="rId15"/>
            </p:custDataLst>
          </p:nvPr>
        </p:nvPicPr>
        <p:blipFill>
          <a:blip r:embed="rId16" cstate="print">
            <a:extLst>
              <a:ext uri="{28A0092B-C50C-407E-A947-70E740481C1C}">
                <a14:useLocalDpi xmlns:a14="http://schemas.microsoft.com/office/drawing/2010/main" val="0"/>
              </a:ext>
            </a:extLst>
          </a:blip>
          <a:stretch>
            <a:fillRect/>
          </a:stretch>
        </p:blipFill>
        <p:spPr>
          <a:xfrm>
            <a:off x="5390203" y="3584233"/>
            <a:ext cx="295241" cy="295241"/>
          </a:xfrm>
          <a:prstGeom prst="rect">
            <a:avLst/>
          </a:prstGeom>
        </p:spPr>
      </p:pic>
      <p:sp>
        <p:nvSpPr>
          <p:cNvPr id="27" name="半闭框 26"/>
          <p:cNvSpPr/>
          <p:nvPr>
            <p:custDataLst>
              <p:tags r:id="rId17"/>
            </p:custDataLst>
          </p:nvPr>
        </p:nvSpPr>
        <p:spPr>
          <a:xfrm>
            <a:off x="5312433" y="2666726"/>
            <a:ext cx="374237" cy="374237"/>
          </a:xfrm>
          <a:prstGeom prst="halfFrame">
            <a:avLst>
              <a:gd name="adj1" fmla="val 5701"/>
              <a:gd name="adj2" fmla="val 5701"/>
            </a:avLst>
          </a:prstGeom>
          <a:solidFill>
            <a:srgbClr val="D52A22"/>
          </a:solidFill>
          <a:ln>
            <a:noFill/>
          </a:ln>
        </p:spPr>
        <p:style>
          <a:lnRef idx="2">
            <a:srgbClr val="D52A22">
              <a:shade val="50000"/>
            </a:srgbClr>
          </a:lnRef>
          <a:fillRef idx="1">
            <a:srgbClr val="D52A22"/>
          </a:fillRef>
          <a:effectRef idx="0">
            <a:srgbClr val="D52A22"/>
          </a:effectRef>
          <a:fontRef idx="minor">
            <a:sysClr val="window" lastClr="FFFFFF"/>
          </a:fontRef>
        </p:style>
        <p:txBody>
          <a:bodyPr rtlCol="0" anchor="ctr"/>
          <a:lstStyle/>
          <a:p>
            <a:pPr algn="ctr"/>
            <a:endParaRPr lang="zh-CN" altLang="en-US">
              <a:solidFill>
                <a:srgbClr val="000000"/>
              </a:solidFill>
            </a:endParaRPr>
          </a:p>
        </p:txBody>
      </p:sp>
      <p:sp>
        <p:nvSpPr>
          <p:cNvPr id="28" name="半闭框 27"/>
          <p:cNvSpPr/>
          <p:nvPr>
            <p:custDataLst>
              <p:tags r:id="rId18"/>
            </p:custDataLst>
          </p:nvPr>
        </p:nvSpPr>
        <p:spPr>
          <a:xfrm rot="10800000">
            <a:off x="5387529" y="2707234"/>
            <a:ext cx="374237" cy="374237"/>
          </a:xfrm>
          <a:prstGeom prst="halfFrame">
            <a:avLst>
              <a:gd name="adj1" fmla="val 5701"/>
              <a:gd name="adj2" fmla="val 5701"/>
            </a:avLst>
          </a:prstGeom>
          <a:solidFill>
            <a:srgbClr val="D52A22"/>
          </a:solidFill>
          <a:ln>
            <a:noFill/>
          </a:ln>
        </p:spPr>
        <p:style>
          <a:lnRef idx="2">
            <a:srgbClr val="D52A22">
              <a:shade val="50000"/>
            </a:srgbClr>
          </a:lnRef>
          <a:fillRef idx="1">
            <a:srgbClr val="D52A22"/>
          </a:fillRef>
          <a:effectRef idx="0">
            <a:srgbClr val="D52A22"/>
          </a:effectRef>
          <a:fontRef idx="minor">
            <a:sysClr val="window" lastClr="FFFFFF"/>
          </a:fontRef>
        </p:style>
        <p:txBody>
          <a:bodyPr rtlCol="0" anchor="ctr"/>
          <a:lstStyle/>
          <a:p>
            <a:pPr algn="ctr"/>
            <a:endParaRPr lang="zh-CN" altLang="en-US">
              <a:solidFill>
                <a:srgbClr val="000000"/>
              </a:solidFill>
            </a:endParaRPr>
          </a:p>
        </p:txBody>
      </p:sp>
      <p:sp>
        <p:nvSpPr>
          <p:cNvPr id="25" name="半闭框 24"/>
          <p:cNvSpPr/>
          <p:nvPr>
            <p:custDataLst>
              <p:tags r:id="rId19"/>
            </p:custDataLst>
          </p:nvPr>
        </p:nvSpPr>
        <p:spPr>
          <a:xfrm>
            <a:off x="5312433" y="3518598"/>
            <a:ext cx="374237" cy="374237"/>
          </a:xfrm>
          <a:prstGeom prst="halfFrame">
            <a:avLst>
              <a:gd name="adj1" fmla="val 5701"/>
              <a:gd name="adj2" fmla="val 5701"/>
            </a:avLst>
          </a:prstGeom>
          <a:solidFill>
            <a:srgbClr val="D52A22"/>
          </a:solidFill>
          <a:ln>
            <a:noFill/>
          </a:ln>
        </p:spPr>
        <p:style>
          <a:lnRef idx="2">
            <a:srgbClr val="D52A22">
              <a:shade val="50000"/>
            </a:srgbClr>
          </a:lnRef>
          <a:fillRef idx="1">
            <a:srgbClr val="D52A22"/>
          </a:fillRef>
          <a:effectRef idx="0">
            <a:srgbClr val="D52A22"/>
          </a:effectRef>
          <a:fontRef idx="minor">
            <a:sysClr val="window" lastClr="FFFFFF"/>
          </a:fontRef>
        </p:style>
        <p:txBody>
          <a:bodyPr rtlCol="0" anchor="ctr"/>
          <a:lstStyle/>
          <a:p>
            <a:pPr algn="ctr"/>
            <a:endParaRPr lang="zh-CN" altLang="en-US">
              <a:solidFill>
                <a:srgbClr val="000000"/>
              </a:solidFill>
            </a:endParaRPr>
          </a:p>
        </p:txBody>
      </p:sp>
      <p:sp>
        <p:nvSpPr>
          <p:cNvPr id="26" name="半闭框 25"/>
          <p:cNvSpPr/>
          <p:nvPr>
            <p:custDataLst>
              <p:tags r:id="rId20"/>
            </p:custDataLst>
          </p:nvPr>
        </p:nvSpPr>
        <p:spPr>
          <a:xfrm rot="10800000">
            <a:off x="5387529" y="3559106"/>
            <a:ext cx="374237" cy="374237"/>
          </a:xfrm>
          <a:prstGeom prst="halfFrame">
            <a:avLst>
              <a:gd name="adj1" fmla="val 5701"/>
              <a:gd name="adj2" fmla="val 5701"/>
            </a:avLst>
          </a:prstGeom>
          <a:solidFill>
            <a:srgbClr val="D52A22"/>
          </a:solidFill>
          <a:ln>
            <a:noFill/>
          </a:ln>
        </p:spPr>
        <p:style>
          <a:lnRef idx="2">
            <a:srgbClr val="D52A22">
              <a:shade val="50000"/>
            </a:srgbClr>
          </a:lnRef>
          <a:fillRef idx="1">
            <a:srgbClr val="D52A22"/>
          </a:fillRef>
          <a:effectRef idx="0">
            <a:srgbClr val="D52A22"/>
          </a:effectRef>
          <a:fontRef idx="minor">
            <a:sysClr val="window" lastClr="FFFFFF"/>
          </a:fontRef>
        </p:style>
        <p:txBody>
          <a:bodyPr rtlCol="0" anchor="ctr"/>
          <a:lstStyle/>
          <a:p>
            <a:pPr algn="ctr"/>
            <a:endParaRPr lang="zh-CN" altLang="en-US">
              <a:solidFill>
                <a:srgbClr val="000000"/>
              </a:solidFill>
            </a:endParaRPr>
          </a:p>
        </p:txBody>
      </p:sp>
      <p:sp>
        <p:nvSpPr>
          <p:cNvPr id="21" name="半闭框 20"/>
          <p:cNvSpPr/>
          <p:nvPr>
            <p:custDataLst>
              <p:tags r:id="rId21"/>
            </p:custDataLst>
          </p:nvPr>
        </p:nvSpPr>
        <p:spPr>
          <a:xfrm>
            <a:off x="5312433" y="4332279"/>
            <a:ext cx="374237" cy="374237"/>
          </a:xfrm>
          <a:prstGeom prst="halfFrame">
            <a:avLst>
              <a:gd name="adj1" fmla="val 5701"/>
              <a:gd name="adj2" fmla="val 5701"/>
            </a:avLst>
          </a:prstGeom>
          <a:solidFill>
            <a:srgbClr val="D52A22"/>
          </a:solidFill>
          <a:ln>
            <a:noFill/>
          </a:ln>
        </p:spPr>
        <p:style>
          <a:lnRef idx="2">
            <a:srgbClr val="D52A22">
              <a:shade val="50000"/>
            </a:srgbClr>
          </a:lnRef>
          <a:fillRef idx="1">
            <a:srgbClr val="D52A22"/>
          </a:fillRef>
          <a:effectRef idx="0">
            <a:srgbClr val="D52A22"/>
          </a:effectRef>
          <a:fontRef idx="minor">
            <a:sysClr val="window" lastClr="FFFFFF"/>
          </a:fontRef>
        </p:style>
        <p:txBody>
          <a:bodyPr rtlCol="0" anchor="ctr"/>
          <a:lstStyle/>
          <a:p>
            <a:pPr algn="ctr"/>
            <a:endParaRPr lang="zh-CN" altLang="en-US">
              <a:solidFill>
                <a:srgbClr val="000000"/>
              </a:solidFill>
            </a:endParaRPr>
          </a:p>
        </p:txBody>
      </p:sp>
      <p:sp>
        <p:nvSpPr>
          <p:cNvPr id="22" name="半闭框 21"/>
          <p:cNvSpPr/>
          <p:nvPr>
            <p:custDataLst>
              <p:tags r:id="rId22"/>
            </p:custDataLst>
          </p:nvPr>
        </p:nvSpPr>
        <p:spPr>
          <a:xfrm rot="10800000">
            <a:off x="5387529" y="4372787"/>
            <a:ext cx="374237" cy="374237"/>
          </a:xfrm>
          <a:prstGeom prst="halfFrame">
            <a:avLst>
              <a:gd name="adj1" fmla="val 5701"/>
              <a:gd name="adj2" fmla="val 5701"/>
            </a:avLst>
          </a:prstGeom>
          <a:solidFill>
            <a:srgbClr val="D52A22"/>
          </a:solidFill>
          <a:ln>
            <a:noFill/>
          </a:ln>
        </p:spPr>
        <p:style>
          <a:lnRef idx="2">
            <a:srgbClr val="D52A22">
              <a:shade val="50000"/>
            </a:srgbClr>
          </a:lnRef>
          <a:fillRef idx="1">
            <a:srgbClr val="D52A22"/>
          </a:fillRef>
          <a:effectRef idx="0">
            <a:srgbClr val="D52A22"/>
          </a:effectRef>
          <a:fontRef idx="minor">
            <a:sysClr val="window" lastClr="FFFFFF"/>
          </a:fontRef>
        </p:style>
        <p:txBody>
          <a:bodyPr rtlCol="0" anchor="ctr"/>
          <a:lstStyle/>
          <a:p>
            <a:pPr algn="ctr"/>
            <a:endParaRPr lang="zh-CN" altLang="en-US">
              <a:solidFill>
                <a:srgbClr val="000000"/>
              </a:solidFill>
            </a:endParaRPr>
          </a:p>
        </p:txBody>
      </p:sp>
      <p:pic>
        <p:nvPicPr>
          <p:cNvPr id="18" name="图片 17"/>
          <p:cNvPicPr>
            <a:picLocks noChangeAspect="1"/>
          </p:cNvPicPr>
          <p:nvPr/>
        </p:nvPicPr>
        <p:blipFill>
          <a:blip r:embed="rId23"/>
          <a:stretch>
            <a:fillRect/>
          </a:stretch>
        </p:blipFill>
        <p:spPr>
          <a:xfrm>
            <a:off x="7021195" y="2277745"/>
            <a:ext cx="2076450" cy="609600"/>
          </a:xfrm>
          <a:prstGeom prst="rect">
            <a:avLst/>
          </a:prstGeom>
        </p:spPr>
      </p:pic>
      <p:pic>
        <p:nvPicPr>
          <p:cNvPr id="20" name="图片 19"/>
          <p:cNvPicPr>
            <a:picLocks noChangeAspect="1"/>
          </p:cNvPicPr>
          <p:nvPr/>
        </p:nvPicPr>
        <p:blipFill>
          <a:blip r:embed="rId24"/>
          <a:srcRect l="2345" b="-1006"/>
          <a:stretch>
            <a:fillRect/>
          </a:stretch>
        </p:blipFill>
        <p:spPr>
          <a:xfrm>
            <a:off x="7021195" y="4707890"/>
            <a:ext cx="2247265" cy="892810"/>
          </a:xfrm>
          <a:prstGeom prst="rect">
            <a:avLst/>
          </a:prstGeom>
        </p:spPr>
      </p:pic>
      <p:pic>
        <p:nvPicPr>
          <p:cNvPr id="23" name="图片 22"/>
          <p:cNvPicPr>
            <a:picLocks noChangeAspect="1"/>
          </p:cNvPicPr>
          <p:nvPr/>
        </p:nvPicPr>
        <p:blipFill>
          <a:blip r:embed="rId25"/>
          <a:stretch>
            <a:fillRect/>
          </a:stretch>
        </p:blipFill>
        <p:spPr>
          <a:xfrm>
            <a:off x="6939280" y="3041015"/>
            <a:ext cx="2329180" cy="1433195"/>
          </a:xfrm>
          <a:prstGeom prst="rect">
            <a:avLst/>
          </a:prstGeom>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grpSp>
        <p:nvGrpSpPr>
          <p:cNvPr id="2" name="object 2"/>
          <p:cNvGrpSpPr/>
          <p:nvPr/>
        </p:nvGrpSpPr>
        <p:grpSpPr>
          <a:xfrm>
            <a:off x="194818" y="1062481"/>
            <a:ext cx="7958455" cy="114300"/>
            <a:chOff x="574548" y="1048511"/>
            <a:chExt cx="7958455" cy="114300"/>
          </a:xfrm>
        </p:grpSpPr>
        <p:sp>
          <p:nvSpPr>
            <p:cNvPr id="3" name="object 3"/>
            <p:cNvSpPr/>
            <p:nvPr/>
          </p:nvSpPr>
          <p:spPr>
            <a:xfrm>
              <a:off x="574548" y="1053083"/>
              <a:ext cx="4655820" cy="109855"/>
            </a:xfrm>
            <a:custGeom>
              <a:avLst/>
              <a:gdLst/>
              <a:ahLst/>
              <a:cxnLst/>
              <a:rect l="l" t="t" r="r" b="b"/>
              <a:pathLst>
                <a:path w="4655820" h="109855">
                  <a:moveTo>
                    <a:pt x="4655566" y="0"/>
                  </a:moveTo>
                  <a:lnTo>
                    <a:pt x="0" y="0"/>
                  </a:lnTo>
                  <a:lnTo>
                    <a:pt x="0" y="109727"/>
                  </a:lnTo>
                  <a:lnTo>
                    <a:pt x="4655566" y="109727"/>
                  </a:lnTo>
                  <a:lnTo>
                    <a:pt x="4655566" y="0"/>
                  </a:lnTo>
                  <a:close/>
                </a:path>
              </a:pathLst>
            </a:custGeom>
            <a:solidFill>
              <a:srgbClr val="CC0000"/>
            </a:solidFill>
          </p:spPr>
          <p:txBody>
            <a:bodyPr wrap="square" lIns="0" tIns="0" rIns="0" bIns="0" rtlCol="0"/>
            <a:lstStyle/>
            <a:p/>
          </p:txBody>
        </p:sp>
        <p:sp>
          <p:nvSpPr>
            <p:cNvPr id="4" name="object 4"/>
            <p:cNvSpPr/>
            <p:nvPr/>
          </p:nvSpPr>
          <p:spPr>
            <a:xfrm>
              <a:off x="574548" y="1053083"/>
              <a:ext cx="7958455" cy="0"/>
            </a:xfrm>
            <a:custGeom>
              <a:avLst/>
              <a:gdLst/>
              <a:ahLst/>
              <a:cxnLst/>
              <a:rect l="l" t="t" r="r" b="b"/>
              <a:pathLst>
                <a:path w="7958455">
                  <a:moveTo>
                    <a:pt x="0" y="0"/>
                  </a:moveTo>
                  <a:lnTo>
                    <a:pt x="7958328" y="0"/>
                  </a:lnTo>
                </a:path>
              </a:pathLst>
            </a:custGeom>
            <a:ln w="9144">
              <a:solidFill>
                <a:srgbClr val="CC0000"/>
              </a:solidFill>
            </a:ln>
          </p:spPr>
          <p:txBody>
            <a:bodyPr wrap="square" lIns="0" tIns="0" rIns="0" bIns="0" rtlCol="0"/>
            <a:lstStyle/>
            <a:p/>
          </p:txBody>
        </p:sp>
      </p:grpSp>
      <p:sp>
        <p:nvSpPr>
          <p:cNvPr id="5" name="object 5"/>
          <p:cNvSpPr txBox="1"/>
          <p:nvPr/>
        </p:nvSpPr>
        <p:spPr>
          <a:xfrm>
            <a:off x="437692" y="430098"/>
            <a:ext cx="940435" cy="505460"/>
          </a:xfrm>
          <a:prstGeom prst="rect">
            <a:avLst/>
          </a:prstGeom>
        </p:spPr>
        <p:txBody>
          <a:bodyPr vert="horz" wrap="square" lIns="0" tIns="13335" rIns="0" bIns="0" rtlCol="0">
            <a:spAutoFit/>
          </a:bodyPr>
          <a:lstStyle/>
          <a:p>
            <a:pPr marL="12700">
              <a:lnSpc>
                <a:spcPct val="100000"/>
              </a:lnSpc>
              <a:spcBef>
                <a:spcPts val="105"/>
              </a:spcBef>
            </a:pPr>
            <a:r>
              <a:rPr sz="3200" b="1" spc="790" dirty="0">
                <a:solidFill>
                  <a:srgbClr val="CC0000"/>
                </a:solidFill>
                <a:latin typeface="宋体" panose="02010600030101010101" pitchFamily="2" charset="-122"/>
                <a:ea typeface="宋体" panose="02010600030101010101" pitchFamily="2" charset="-122"/>
                <a:cs typeface="黑体" panose="02010609060101010101" charset="-122"/>
              </a:rPr>
              <a:t>内</a:t>
            </a:r>
            <a:r>
              <a:rPr sz="3200" b="1" spc="5" dirty="0">
                <a:solidFill>
                  <a:srgbClr val="CC0000"/>
                </a:solidFill>
                <a:latin typeface="宋体" panose="02010600030101010101" pitchFamily="2" charset="-122"/>
                <a:ea typeface="宋体" panose="02010600030101010101" pitchFamily="2" charset="-122"/>
                <a:cs typeface="黑体" panose="02010609060101010101" charset="-122"/>
              </a:rPr>
              <a:t>容</a:t>
            </a:r>
            <a:endParaRPr sz="3200" b="1">
              <a:latin typeface="宋体" panose="02010600030101010101" pitchFamily="2" charset="-122"/>
              <a:ea typeface="宋体" panose="02010600030101010101" pitchFamily="2" charset="-122"/>
              <a:cs typeface="黑体" panose="02010609060101010101" charset="-122"/>
            </a:endParaRPr>
          </a:p>
        </p:txBody>
      </p:sp>
      <p:sp>
        <p:nvSpPr>
          <p:cNvPr id="7" name="object 7"/>
          <p:cNvSpPr txBox="1"/>
          <p:nvPr/>
        </p:nvSpPr>
        <p:spPr>
          <a:xfrm>
            <a:off x="10455402" y="6413799"/>
            <a:ext cx="133985" cy="197485"/>
          </a:xfrm>
          <a:prstGeom prst="rect">
            <a:avLst/>
          </a:prstGeom>
        </p:spPr>
        <p:txBody>
          <a:bodyPr vert="horz" wrap="square" lIns="0" tIns="13335" rIns="0" bIns="0" rtlCol="0">
            <a:spAutoFit/>
          </a:bodyPr>
          <a:lstStyle/>
          <a:p>
            <a:pPr marL="12700">
              <a:lnSpc>
                <a:spcPct val="100000"/>
              </a:lnSpc>
              <a:spcBef>
                <a:spcPts val="105"/>
              </a:spcBef>
            </a:pPr>
            <a:r>
              <a:rPr sz="1200" b="1" dirty="0">
                <a:latin typeface="Verdana" panose="020B0604030504040204"/>
                <a:cs typeface="Verdana" panose="020B0604030504040204"/>
              </a:rPr>
              <a:t>2</a:t>
            </a:r>
            <a:endParaRPr sz="1200">
              <a:latin typeface="Verdana" panose="020B0604030504040204"/>
              <a:cs typeface="Verdana" panose="020B0604030504040204"/>
            </a:endParaRPr>
          </a:p>
        </p:txBody>
      </p:sp>
      <p:sp>
        <p:nvSpPr>
          <p:cNvPr id="6" name="object 6"/>
          <p:cNvSpPr txBox="1">
            <a:spLocks noGrp="1"/>
          </p:cNvSpPr>
          <p:nvPr>
            <p:ph type="title"/>
          </p:nvPr>
        </p:nvSpPr>
        <p:spPr>
          <a:xfrm>
            <a:off x="621665" y="1308100"/>
            <a:ext cx="6304915" cy="4490720"/>
          </a:xfrm>
          <a:prstGeom prst="rect">
            <a:avLst/>
          </a:prstGeom>
        </p:spPr>
        <p:txBody>
          <a:bodyPr vert="horz" wrap="square" lIns="0" tIns="12700" rIns="0" bIns="0" rtlCol="0">
            <a:spAutoFit/>
          </a:bodyPr>
          <a:lstStyle/>
          <a:p>
            <a:pPr marL="12700" marR="5080">
              <a:lnSpc>
                <a:spcPct val="130000"/>
              </a:lnSpc>
              <a:spcBef>
                <a:spcPts val="100"/>
              </a:spcBef>
            </a:pPr>
            <a:r>
              <a:rPr sz="2800" b="1" spc="-10" dirty="0">
                <a:solidFill>
                  <a:srgbClr val="0000FF"/>
                </a:solidFill>
                <a:latin typeface="宋体" panose="02010600030101010101" pitchFamily="2" charset="-122"/>
                <a:cs typeface="宋体" panose="02010600030101010101" pitchFamily="2" charset="-122"/>
              </a:rPr>
              <a:t>一</a:t>
            </a:r>
            <a:r>
              <a:rPr sz="2800" b="1" spc="-5" dirty="0">
                <a:solidFill>
                  <a:srgbClr val="0000FF"/>
                </a:solidFill>
                <a:latin typeface="宋体" panose="02010600030101010101" pitchFamily="2" charset="-122"/>
                <a:cs typeface="宋体" panose="02010600030101010101" pitchFamily="2" charset="-122"/>
              </a:rPr>
              <a:t>、</a:t>
            </a:r>
            <a:r>
              <a:rPr lang="zh-CN" sz="2800" b="1" spc="-5" dirty="0">
                <a:solidFill>
                  <a:srgbClr val="0000FF"/>
                </a:solidFill>
                <a:latin typeface="宋体" panose="02010600030101010101" pitchFamily="2" charset="-122"/>
                <a:cs typeface="宋体" panose="02010600030101010101" pitchFamily="2" charset="-122"/>
              </a:rPr>
              <a:t>层次分析法</a:t>
            </a:r>
            <a:br>
              <a:rPr sz="2800" b="1" spc="-5" dirty="0">
                <a:solidFill>
                  <a:srgbClr val="0000FF"/>
                </a:solidFill>
                <a:latin typeface="宋体" panose="02010600030101010101" pitchFamily="2" charset="-122"/>
                <a:cs typeface="宋体" panose="02010600030101010101" pitchFamily="2" charset="-122"/>
              </a:rPr>
            </a:br>
            <a:r>
              <a:rPr sz="2800" b="1" spc="-5" dirty="0">
                <a:solidFill>
                  <a:srgbClr val="0000FF"/>
                </a:solidFill>
                <a:latin typeface="宋体" panose="02010600030101010101" pitchFamily="2" charset="-122"/>
                <a:cs typeface="宋体" panose="02010600030101010101" pitchFamily="2" charset="-122"/>
              </a:rPr>
              <a:t>二、</a:t>
            </a:r>
            <a:r>
              <a:rPr lang="en-US" sz="2800" b="1" spc="-5" dirty="0">
                <a:solidFill>
                  <a:srgbClr val="0000FF"/>
                </a:solidFill>
                <a:latin typeface="宋体" panose="02010600030101010101" pitchFamily="2" charset="-122"/>
                <a:cs typeface="宋体" panose="02010600030101010101" pitchFamily="2" charset="-122"/>
              </a:rPr>
              <a:t>TOPSIS</a:t>
            </a:r>
            <a:r>
              <a:rPr lang="zh-CN" altLang="en-US" sz="2800" b="1" spc="-5" dirty="0">
                <a:solidFill>
                  <a:srgbClr val="0000FF"/>
                </a:solidFill>
                <a:latin typeface="宋体" panose="02010600030101010101" pitchFamily="2" charset="-122"/>
                <a:cs typeface="宋体" panose="02010600030101010101" pitchFamily="2" charset="-122"/>
              </a:rPr>
              <a:t>分析法</a:t>
            </a:r>
            <a:br>
              <a:rPr sz="2800" b="1" spc="-5" dirty="0">
                <a:solidFill>
                  <a:srgbClr val="0000FF"/>
                </a:solidFill>
                <a:latin typeface="宋体" panose="02010600030101010101" pitchFamily="2" charset="-122"/>
                <a:cs typeface="宋体" panose="02010600030101010101" pitchFamily="2" charset="-122"/>
              </a:rPr>
            </a:br>
            <a:r>
              <a:rPr lang="zh-CN" sz="2800" b="1" spc="-5" dirty="0">
                <a:solidFill>
                  <a:srgbClr val="0000FF"/>
                </a:solidFill>
                <a:latin typeface="宋体" panose="02010600030101010101" pitchFamily="2" charset="-122"/>
                <a:cs typeface="宋体" panose="02010600030101010101" pitchFamily="2" charset="-122"/>
              </a:rPr>
              <a:t>三、模糊评价法</a:t>
            </a:r>
            <a:br>
              <a:rPr lang="zh-CN" sz="2800" b="1" spc="-5" dirty="0">
                <a:solidFill>
                  <a:srgbClr val="0000FF"/>
                </a:solidFill>
                <a:latin typeface="宋体" panose="02010600030101010101" pitchFamily="2" charset="-122"/>
                <a:cs typeface="宋体" panose="02010600030101010101" pitchFamily="2" charset="-122"/>
              </a:rPr>
            </a:br>
            <a:r>
              <a:rPr lang="zh-CN" sz="2800" b="1" spc="-5" dirty="0">
                <a:solidFill>
                  <a:srgbClr val="0000FF"/>
                </a:solidFill>
                <a:latin typeface="宋体" panose="02010600030101010101" pitchFamily="2" charset="-122"/>
                <a:cs typeface="宋体" panose="02010600030101010101" pitchFamily="2" charset="-122"/>
              </a:rPr>
              <a:t>四、</a:t>
            </a:r>
            <a:r>
              <a:rPr lang="en-US" altLang="zh-CN" sz="2800" b="1" spc="-5" dirty="0">
                <a:solidFill>
                  <a:srgbClr val="0000FF"/>
                </a:solidFill>
                <a:latin typeface="宋体" panose="02010600030101010101" pitchFamily="2" charset="-122"/>
                <a:cs typeface="宋体" panose="02010600030101010101" pitchFamily="2" charset="-122"/>
              </a:rPr>
              <a:t>CRITICS</a:t>
            </a:r>
            <a:r>
              <a:rPr lang="zh-CN" altLang="en-US" sz="2800" b="1" spc="-5" dirty="0">
                <a:solidFill>
                  <a:srgbClr val="0000FF"/>
                </a:solidFill>
                <a:latin typeface="宋体" panose="02010600030101010101" pitchFamily="2" charset="-122"/>
                <a:cs typeface="宋体" panose="02010600030101010101" pitchFamily="2" charset="-122"/>
              </a:rPr>
              <a:t>方法</a:t>
            </a:r>
            <a:br>
              <a:rPr lang="zh-CN" altLang="en-US" sz="2800" b="1" spc="-5" dirty="0">
                <a:solidFill>
                  <a:srgbClr val="0000FF"/>
                </a:solidFill>
                <a:latin typeface="宋体" panose="02010600030101010101" pitchFamily="2" charset="-122"/>
                <a:cs typeface="宋体" panose="02010600030101010101" pitchFamily="2" charset="-122"/>
              </a:rPr>
            </a:br>
            <a:r>
              <a:rPr lang="zh-CN" altLang="en-US" sz="2800" b="1" spc="-5" dirty="0">
                <a:solidFill>
                  <a:srgbClr val="0000FF"/>
                </a:solidFill>
                <a:latin typeface="宋体" panose="02010600030101010101" pitchFamily="2" charset="-122"/>
                <a:cs typeface="宋体" panose="02010600030101010101" pitchFamily="2" charset="-122"/>
              </a:rPr>
              <a:t>五、主成分分析</a:t>
            </a:r>
            <a:br>
              <a:rPr lang="zh-CN" altLang="en-US" sz="2800" b="1" spc="-5" dirty="0">
                <a:solidFill>
                  <a:srgbClr val="0000FF"/>
                </a:solidFill>
                <a:latin typeface="宋体" panose="02010600030101010101" pitchFamily="2" charset="-122"/>
                <a:cs typeface="宋体" panose="02010600030101010101" pitchFamily="2" charset="-122"/>
              </a:rPr>
            </a:br>
            <a:r>
              <a:rPr lang="zh-CN" altLang="en-US" sz="2800" b="1" spc="-5" dirty="0">
                <a:solidFill>
                  <a:srgbClr val="0000FF"/>
                </a:solidFill>
                <a:latin typeface="宋体" panose="02010600030101010101" pitchFamily="2" charset="-122"/>
                <a:cs typeface="宋体" panose="02010600030101010101" pitchFamily="2" charset="-122"/>
              </a:rPr>
              <a:t>六、因子分析</a:t>
            </a:r>
            <a:br>
              <a:rPr lang="zh-CN" altLang="en-US" sz="2800" b="1" spc="-5" dirty="0">
                <a:solidFill>
                  <a:srgbClr val="0000FF"/>
                </a:solidFill>
                <a:latin typeface="宋体" panose="02010600030101010101" pitchFamily="2" charset="-122"/>
                <a:cs typeface="宋体" panose="02010600030101010101" pitchFamily="2" charset="-122"/>
              </a:rPr>
            </a:br>
            <a:r>
              <a:rPr lang="zh-CN" altLang="en-US" sz="2800" b="1" spc="-5" dirty="0">
                <a:solidFill>
                  <a:srgbClr val="0000FF"/>
                </a:solidFill>
                <a:latin typeface="宋体" panose="02010600030101010101" pitchFamily="2" charset="-122"/>
                <a:cs typeface="宋体" panose="02010600030101010101" pitchFamily="2" charset="-122"/>
              </a:rPr>
              <a:t>七、数据包络分析</a:t>
            </a:r>
            <a:br>
              <a:rPr lang="zh-CN" sz="2800" b="1" spc="-5" dirty="0">
                <a:solidFill>
                  <a:srgbClr val="0000FF"/>
                </a:solidFill>
                <a:latin typeface="宋体" panose="02010600030101010101" pitchFamily="2" charset="-122"/>
                <a:cs typeface="宋体" panose="02010600030101010101" pitchFamily="2" charset="-122"/>
              </a:rPr>
            </a:br>
            <a:endParaRPr lang="zh-CN" sz="2800" b="1" spc="-5" dirty="0">
              <a:solidFill>
                <a:srgbClr val="0000FF"/>
              </a:solidFill>
              <a:latin typeface="宋体" panose="02010600030101010101" pitchFamily="2" charset="-122"/>
              <a:cs typeface="宋体" panose="02010600030101010101" pitchFamily="2" charset="-122"/>
            </a:endParaRPr>
          </a:p>
        </p:txBody>
      </p:sp>
      <p:pic>
        <p:nvPicPr>
          <p:cNvPr id="8" name="object 6"/>
          <p:cNvPicPr/>
          <p:nvPr/>
        </p:nvPicPr>
        <p:blipFill>
          <a:blip r:embed="rId2" cstate="print"/>
          <a:stretch>
            <a:fillRect/>
          </a:stretch>
        </p:blipFill>
        <p:spPr>
          <a:xfrm>
            <a:off x="9552431" y="44196"/>
            <a:ext cx="1068324" cy="845819"/>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r>
              <a:rPr lang="en-US" altLang="zh-CN" sz="3200">
                <a:latin typeface="宋体" panose="02010600030101010101" pitchFamily="2" charset="-122"/>
                <a:ea typeface="宋体" panose="02010600030101010101" pitchFamily="2" charset="-122"/>
              </a:rPr>
              <a:t>TOPSIS</a:t>
            </a:r>
            <a:r>
              <a:rPr lang="zh-CN" altLang="en-US" sz="3200">
                <a:latin typeface="宋体" panose="02010600030101010101" pitchFamily="2" charset="-122"/>
                <a:ea typeface="宋体" panose="02010600030101010101" pitchFamily="2" charset="-122"/>
              </a:rPr>
              <a:t>分析</a:t>
            </a:r>
            <a:endParaRPr lang="zh-CN" altLang="en-US" sz="3200">
              <a:latin typeface="宋体" panose="02010600030101010101" pitchFamily="2" charset="-122"/>
              <a:ea typeface="宋体" panose="02010600030101010101" pitchFamily="2" charset="-122"/>
            </a:endParaRPr>
          </a:p>
        </p:txBody>
      </p:sp>
      <p:grpSp>
        <p:nvGrpSpPr>
          <p:cNvPr id="4" name="object 2"/>
          <p:cNvGrpSpPr/>
          <p:nvPr/>
        </p:nvGrpSpPr>
        <p:grpSpPr>
          <a:xfrm>
            <a:off x="194818" y="1062481"/>
            <a:ext cx="7958455" cy="114300"/>
            <a:chOff x="574548" y="1048511"/>
            <a:chExt cx="7958455" cy="114300"/>
          </a:xfrm>
        </p:grpSpPr>
        <p:sp>
          <p:nvSpPr>
            <p:cNvPr id="5" name="object 3"/>
            <p:cNvSpPr/>
            <p:nvPr/>
          </p:nvSpPr>
          <p:spPr>
            <a:xfrm>
              <a:off x="574548" y="1053083"/>
              <a:ext cx="4655820" cy="109855"/>
            </a:xfrm>
            <a:custGeom>
              <a:avLst/>
              <a:gdLst/>
              <a:ahLst/>
              <a:cxnLst/>
              <a:rect l="l" t="t" r="r" b="b"/>
              <a:pathLst>
                <a:path w="4655820" h="109855">
                  <a:moveTo>
                    <a:pt x="4655566" y="0"/>
                  </a:moveTo>
                  <a:lnTo>
                    <a:pt x="0" y="0"/>
                  </a:lnTo>
                  <a:lnTo>
                    <a:pt x="0" y="109727"/>
                  </a:lnTo>
                  <a:lnTo>
                    <a:pt x="4655566" y="109727"/>
                  </a:lnTo>
                  <a:lnTo>
                    <a:pt x="4655566" y="0"/>
                  </a:lnTo>
                  <a:close/>
                </a:path>
              </a:pathLst>
            </a:custGeom>
            <a:solidFill>
              <a:srgbClr val="CC0000"/>
            </a:solidFill>
          </p:spPr>
          <p:txBody>
            <a:bodyPr wrap="square" lIns="0" tIns="0" rIns="0" bIns="0" rtlCol="0"/>
            <a:lstStyle/>
            <a:p/>
          </p:txBody>
        </p:sp>
        <p:sp>
          <p:nvSpPr>
            <p:cNvPr id="6" name="object 4"/>
            <p:cNvSpPr/>
            <p:nvPr/>
          </p:nvSpPr>
          <p:spPr>
            <a:xfrm>
              <a:off x="574548" y="1053083"/>
              <a:ext cx="7958455" cy="0"/>
            </a:xfrm>
            <a:custGeom>
              <a:avLst/>
              <a:gdLst/>
              <a:ahLst/>
              <a:cxnLst/>
              <a:rect l="l" t="t" r="r" b="b"/>
              <a:pathLst>
                <a:path w="7958455">
                  <a:moveTo>
                    <a:pt x="0" y="0"/>
                  </a:moveTo>
                  <a:lnTo>
                    <a:pt x="7958328" y="0"/>
                  </a:lnTo>
                </a:path>
              </a:pathLst>
            </a:custGeom>
            <a:ln w="9144">
              <a:solidFill>
                <a:srgbClr val="CC0000"/>
              </a:solidFill>
            </a:ln>
          </p:spPr>
          <p:txBody>
            <a:bodyPr wrap="square" lIns="0" tIns="0" rIns="0" bIns="0" rtlCol="0"/>
            <a:lstStyle/>
            <a:p/>
          </p:txBody>
        </p:sp>
      </p:grpSp>
      <p:sp>
        <p:nvSpPr>
          <p:cNvPr id="7" name="object 5"/>
          <p:cNvSpPr txBox="1"/>
          <p:nvPr/>
        </p:nvSpPr>
        <p:spPr>
          <a:xfrm>
            <a:off x="437515" y="429895"/>
            <a:ext cx="4682490" cy="505460"/>
          </a:xfrm>
          <a:prstGeom prst="rect">
            <a:avLst/>
          </a:prstGeom>
        </p:spPr>
        <p:txBody>
          <a:bodyPr vert="horz" wrap="square" lIns="0" tIns="13335" rIns="0" bIns="0" rtlCol="0">
            <a:spAutoFit/>
          </a:bodyPr>
          <a:lstStyle/>
          <a:p>
            <a:pPr marL="12700">
              <a:lnSpc>
                <a:spcPct val="100000"/>
              </a:lnSpc>
              <a:spcBef>
                <a:spcPts val="105"/>
              </a:spcBef>
            </a:pPr>
            <a:r>
              <a:rPr lang="en-US" altLang="zh-CN" sz="3200" b="1" spc="790" dirty="0">
                <a:solidFill>
                  <a:srgbClr val="CC0000"/>
                </a:solidFill>
                <a:latin typeface="宋体" panose="02010600030101010101" pitchFamily="2" charset="-122"/>
                <a:ea typeface="宋体" panose="02010600030101010101" pitchFamily="2" charset="-122"/>
                <a:cs typeface="黑体" panose="02010609060101010101" charset="-122"/>
              </a:rPr>
              <a:t>4.2 TOPSIS</a:t>
            </a:r>
            <a:r>
              <a:rPr lang="zh-CN" altLang="en-US" sz="3200" b="1" spc="790" dirty="0">
                <a:solidFill>
                  <a:srgbClr val="CC0000"/>
                </a:solidFill>
                <a:latin typeface="宋体" panose="02010600030101010101" pitchFamily="2" charset="-122"/>
                <a:ea typeface="宋体" panose="02010600030101010101" pitchFamily="2" charset="-122"/>
                <a:cs typeface="黑体" panose="02010609060101010101" charset="-122"/>
              </a:rPr>
              <a:t>分析法</a:t>
            </a:r>
            <a:endParaRPr lang="zh-CN" altLang="en-US" sz="3200" b="1" spc="790" dirty="0">
              <a:solidFill>
                <a:srgbClr val="CC0000"/>
              </a:solidFill>
              <a:latin typeface="宋体" panose="02010600030101010101" pitchFamily="2" charset="-122"/>
              <a:ea typeface="宋体" panose="02010600030101010101" pitchFamily="2" charset="-122"/>
              <a:cs typeface="黑体" panose="02010609060101010101" charset="-122"/>
            </a:endParaRPr>
          </a:p>
        </p:txBody>
      </p:sp>
      <p:pic>
        <p:nvPicPr>
          <p:cNvPr id="2" name="图片 1"/>
          <p:cNvPicPr>
            <a:picLocks noChangeAspect="1"/>
          </p:cNvPicPr>
          <p:nvPr/>
        </p:nvPicPr>
        <p:blipFill>
          <a:blip r:embed="rId1"/>
          <a:stretch>
            <a:fillRect/>
          </a:stretch>
        </p:blipFill>
        <p:spPr>
          <a:xfrm>
            <a:off x="864870" y="2212340"/>
            <a:ext cx="6746240" cy="4250690"/>
          </a:xfrm>
          <a:prstGeom prst="rect">
            <a:avLst/>
          </a:prstGeom>
        </p:spPr>
      </p:pic>
      <p:pic>
        <p:nvPicPr>
          <p:cNvPr id="102" name="图片 101"/>
          <p:cNvPicPr/>
          <p:nvPr/>
        </p:nvPicPr>
        <p:blipFill>
          <a:blip r:embed="rId2"/>
          <a:stretch>
            <a:fillRect/>
          </a:stretch>
        </p:blipFill>
        <p:spPr>
          <a:xfrm>
            <a:off x="7668260" y="1490345"/>
            <a:ext cx="4305300" cy="5086350"/>
          </a:xfrm>
          <a:prstGeom prst="rect">
            <a:avLst/>
          </a:prstGeom>
          <a:noFill/>
          <a:ln w="9525">
            <a:noFill/>
          </a:ln>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r>
              <a:rPr lang="en-US" altLang="zh-CN" sz="3200">
                <a:latin typeface="宋体" panose="02010600030101010101" pitchFamily="2" charset="-122"/>
                <a:ea typeface="宋体" panose="02010600030101010101" pitchFamily="2" charset="-122"/>
              </a:rPr>
              <a:t>TOPSIS</a:t>
            </a:r>
            <a:r>
              <a:rPr lang="zh-CN" altLang="en-US" sz="3200">
                <a:latin typeface="宋体" panose="02010600030101010101" pitchFamily="2" charset="-122"/>
                <a:ea typeface="宋体" panose="02010600030101010101" pitchFamily="2" charset="-122"/>
              </a:rPr>
              <a:t>分析</a:t>
            </a:r>
            <a:endParaRPr lang="zh-CN" altLang="en-US" sz="3200">
              <a:latin typeface="宋体" panose="02010600030101010101" pitchFamily="2" charset="-122"/>
              <a:ea typeface="宋体" panose="02010600030101010101" pitchFamily="2" charset="-122"/>
            </a:endParaRPr>
          </a:p>
        </p:txBody>
      </p:sp>
      <p:grpSp>
        <p:nvGrpSpPr>
          <p:cNvPr id="4" name="object 2"/>
          <p:cNvGrpSpPr/>
          <p:nvPr/>
        </p:nvGrpSpPr>
        <p:grpSpPr>
          <a:xfrm>
            <a:off x="194818" y="1062481"/>
            <a:ext cx="7958455" cy="114300"/>
            <a:chOff x="574548" y="1048511"/>
            <a:chExt cx="7958455" cy="114300"/>
          </a:xfrm>
        </p:grpSpPr>
        <p:sp>
          <p:nvSpPr>
            <p:cNvPr id="5" name="object 3"/>
            <p:cNvSpPr/>
            <p:nvPr/>
          </p:nvSpPr>
          <p:spPr>
            <a:xfrm>
              <a:off x="574548" y="1053083"/>
              <a:ext cx="4655820" cy="109855"/>
            </a:xfrm>
            <a:custGeom>
              <a:avLst/>
              <a:gdLst/>
              <a:ahLst/>
              <a:cxnLst/>
              <a:rect l="l" t="t" r="r" b="b"/>
              <a:pathLst>
                <a:path w="4655820" h="109855">
                  <a:moveTo>
                    <a:pt x="4655566" y="0"/>
                  </a:moveTo>
                  <a:lnTo>
                    <a:pt x="0" y="0"/>
                  </a:lnTo>
                  <a:lnTo>
                    <a:pt x="0" y="109727"/>
                  </a:lnTo>
                  <a:lnTo>
                    <a:pt x="4655566" y="109727"/>
                  </a:lnTo>
                  <a:lnTo>
                    <a:pt x="4655566" y="0"/>
                  </a:lnTo>
                  <a:close/>
                </a:path>
              </a:pathLst>
            </a:custGeom>
            <a:solidFill>
              <a:srgbClr val="CC0000"/>
            </a:solidFill>
          </p:spPr>
          <p:txBody>
            <a:bodyPr wrap="square" lIns="0" tIns="0" rIns="0" bIns="0" rtlCol="0"/>
            <a:lstStyle/>
            <a:p/>
          </p:txBody>
        </p:sp>
        <p:sp>
          <p:nvSpPr>
            <p:cNvPr id="6" name="object 4"/>
            <p:cNvSpPr/>
            <p:nvPr/>
          </p:nvSpPr>
          <p:spPr>
            <a:xfrm>
              <a:off x="574548" y="1053083"/>
              <a:ext cx="7958455" cy="0"/>
            </a:xfrm>
            <a:custGeom>
              <a:avLst/>
              <a:gdLst/>
              <a:ahLst/>
              <a:cxnLst/>
              <a:rect l="l" t="t" r="r" b="b"/>
              <a:pathLst>
                <a:path w="7958455">
                  <a:moveTo>
                    <a:pt x="0" y="0"/>
                  </a:moveTo>
                  <a:lnTo>
                    <a:pt x="7958328" y="0"/>
                  </a:lnTo>
                </a:path>
              </a:pathLst>
            </a:custGeom>
            <a:ln w="9144">
              <a:solidFill>
                <a:srgbClr val="CC0000"/>
              </a:solidFill>
            </a:ln>
          </p:spPr>
          <p:txBody>
            <a:bodyPr wrap="square" lIns="0" tIns="0" rIns="0" bIns="0" rtlCol="0"/>
            <a:lstStyle/>
            <a:p/>
          </p:txBody>
        </p:sp>
      </p:grpSp>
      <p:sp>
        <p:nvSpPr>
          <p:cNvPr id="7" name="object 5"/>
          <p:cNvSpPr txBox="1"/>
          <p:nvPr/>
        </p:nvSpPr>
        <p:spPr>
          <a:xfrm>
            <a:off x="437515" y="429895"/>
            <a:ext cx="4682490" cy="505460"/>
          </a:xfrm>
          <a:prstGeom prst="rect">
            <a:avLst/>
          </a:prstGeom>
        </p:spPr>
        <p:txBody>
          <a:bodyPr vert="horz" wrap="square" lIns="0" tIns="13335" rIns="0" bIns="0" rtlCol="0">
            <a:spAutoFit/>
          </a:bodyPr>
          <a:lstStyle/>
          <a:p>
            <a:pPr marL="12700">
              <a:lnSpc>
                <a:spcPct val="100000"/>
              </a:lnSpc>
              <a:spcBef>
                <a:spcPts val="105"/>
              </a:spcBef>
            </a:pPr>
            <a:r>
              <a:rPr lang="en-US" altLang="zh-CN" sz="3200" b="1" spc="790" dirty="0">
                <a:solidFill>
                  <a:srgbClr val="CC0000"/>
                </a:solidFill>
                <a:latin typeface="宋体" panose="02010600030101010101" pitchFamily="2" charset="-122"/>
                <a:ea typeface="宋体" panose="02010600030101010101" pitchFamily="2" charset="-122"/>
                <a:cs typeface="黑体" panose="02010609060101010101" charset="-122"/>
              </a:rPr>
              <a:t>4.2 TOPSIS</a:t>
            </a:r>
            <a:r>
              <a:rPr lang="zh-CN" altLang="en-US" sz="3200" b="1" spc="790" dirty="0">
                <a:solidFill>
                  <a:srgbClr val="CC0000"/>
                </a:solidFill>
                <a:latin typeface="宋体" panose="02010600030101010101" pitchFamily="2" charset="-122"/>
                <a:ea typeface="宋体" panose="02010600030101010101" pitchFamily="2" charset="-122"/>
                <a:cs typeface="黑体" panose="02010609060101010101" charset="-122"/>
              </a:rPr>
              <a:t>分析法</a:t>
            </a:r>
            <a:endParaRPr lang="zh-CN" altLang="en-US" sz="3200" b="1" spc="790" dirty="0">
              <a:solidFill>
                <a:srgbClr val="CC0000"/>
              </a:solidFill>
              <a:latin typeface="宋体" panose="02010600030101010101" pitchFamily="2" charset="-122"/>
              <a:ea typeface="宋体" panose="02010600030101010101" pitchFamily="2" charset="-122"/>
              <a:cs typeface="黑体" panose="02010609060101010101" charset="-122"/>
            </a:endParaRPr>
          </a:p>
        </p:txBody>
      </p:sp>
      <p:pic>
        <p:nvPicPr>
          <p:cNvPr id="2" name="图片 1"/>
          <p:cNvPicPr>
            <a:picLocks noChangeAspect="1"/>
          </p:cNvPicPr>
          <p:nvPr/>
        </p:nvPicPr>
        <p:blipFill>
          <a:blip r:embed="rId1"/>
          <a:stretch>
            <a:fillRect/>
          </a:stretch>
        </p:blipFill>
        <p:spPr>
          <a:xfrm>
            <a:off x="909320" y="2202180"/>
            <a:ext cx="4893310" cy="4585335"/>
          </a:xfrm>
          <a:prstGeom prst="rect">
            <a:avLst/>
          </a:prstGeom>
        </p:spPr>
      </p:pic>
      <p:pic>
        <p:nvPicPr>
          <p:cNvPr id="8" name="图片 7"/>
          <p:cNvPicPr>
            <a:picLocks noChangeAspect="1"/>
          </p:cNvPicPr>
          <p:nvPr/>
        </p:nvPicPr>
        <p:blipFill>
          <a:blip r:embed="rId2"/>
          <a:stretch>
            <a:fillRect/>
          </a:stretch>
        </p:blipFill>
        <p:spPr>
          <a:xfrm>
            <a:off x="6073775" y="3475990"/>
            <a:ext cx="5503545" cy="1243330"/>
          </a:xfrm>
          <a:prstGeom prst="rect">
            <a:avLst/>
          </a:prstGeom>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r>
              <a:rPr lang="en-US" altLang="zh-CN" sz="3200">
                <a:latin typeface="宋体" panose="02010600030101010101" pitchFamily="2" charset="-122"/>
                <a:ea typeface="宋体" panose="02010600030101010101" pitchFamily="2" charset="-122"/>
              </a:rPr>
              <a:t>TOPSIS</a:t>
            </a:r>
            <a:r>
              <a:rPr lang="zh-CN" altLang="en-US" sz="3200">
                <a:latin typeface="宋体" panose="02010600030101010101" pitchFamily="2" charset="-122"/>
                <a:ea typeface="宋体" panose="02010600030101010101" pitchFamily="2" charset="-122"/>
              </a:rPr>
              <a:t>分析的</a:t>
            </a:r>
            <a:r>
              <a:rPr lang="en-US" altLang="zh-CN" sz="3200">
                <a:latin typeface="宋体" panose="02010600030101010101" pitchFamily="2" charset="-122"/>
                <a:ea typeface="宋体" panose="02010600030101010101" pitchFamily="2" charset="-122"/>
              </a:rPr>
              <a:t>python</a:t>
            </a:r>
            <a:r>
              <a:rPr lang="zh-CN" altLang="en-US" sz="3200">
                <a:latin typeface="宋体" panose="02010600030101010101" pitchFamily="2" charset="-122"/>
                <a:ea typeface="宋体" panose="02010600030101010101" pitchFamily="2" charset="-122"/>
              </a:rPr>
              <a:t>代码</a:t>
            </a:r>
            <a:endParaRPr lang="zh-CN" altLang="en-US" sz="3200">
              <a:latin typeface="宋体" panose="02010600030101010101" pitchFamily="2" charset="-122"/>
              <a:ea typeface="宋体" panose="02010600030101010101" pitchFamily="2" charset="-122"/>
            </a:endParaRPr>
          </a:p>
        </p:txBody>
      </p:sp>
      <p:grpSp>
        <p:nvGrpSpPr>
          <p:cNvPr id="4" name="object 2"/>
          <p:cNvGrpSpPr/>
          <p:nvPr/>
        </p:nvGrpSpPr>
        <p:grpSpPr>
          <a:xfrm>
            <a:off x="194818" y="1062481"/>
            <a:ext cx="7958455" cy="114300"/>
            <a:chOff x="574548" y="1048511"/>
            <a:chExt cx="7958455" cy="114300"/>
          </a:xfrm>
        </p:grpSpPr>
        <p:sp>
          <p:nvSpPr>
            <p:cNvPr id="5" name="object 3"/>
            <p:cNvSpPr/>
            <p:nvPr/>
          </p:nvSpPr>
          <p:spPr>
            <a:xfrm>
              <a:off x="574548" y="1053083"/>
              <a:ext cx="4655820" cy="109855"/>
            </a:xfrm>
            <a:custGeom>
              <a:avLst/>
              <a:gdLst/>
              <a:ahLst/>
              <a:cxnLst/>
              <a:rect l="l" t="t" r="r" b="b"/>
              <a:pathLst>
                <a:path w="4655820" h="109855">
                  <a:moveTo>
                    <a:pt x="4655566" y="0"/>
                  </a:moveTo>
                  <a:lnTo>
                    <a:pt x="0" y="0"/>
                  </a:lnTo>
                  <a:lnTo>
                    <a:pt x="0" y="109727"/>
                  </a:lnTo>
                  <a:lnTo>
                    <a:pt x="4655566" y="109727"/>
                  </a:lnTo>
                  <a:lnTo>
                    <a:pt x="4655566" y="0"/>
                  </a:lnTo>
                  <a:close/>
                </a:path>
              </a:pathLst>
            </a:custGeom>
            <a:solidFill>
              <a:srgbClr val="CC0000"/>
            </a:solidFill>
          </p:spPr>
          <p:txBody>
            <a:bodyPr wrap="square" lIns="0" tIns="0" rIns="0" bIns="0" rtlCol="0"/>
            <a:lstStyle/>
            <a:p/>
          </p:txBody>
        </p:sp>
        <p:sp>
          <p:nvSpPr>
            <p:cNvPr id="6" name="object 4"/>
            <p:cNvSpPr/>
            <p:nvPr/>
          </p:nvSpPr>
          <p:spPr>
            <a:xfrm>
              <a:off x="574548" y="1053083"/>
              <a:ext cx="7958455" cy="0"/>
            </a:xfrm>
            <a:custGeom>
              <a:avLst/>
              <a:gdLst/>
              <a:ahLst/>
              <a:cxnLst/>
              <a:rect l="l" t="t" r="r" b="b"/>
              <a:pathLst>
                <a:path w="7958455">
                  <a:moveTo>
                    <a:pt x="0" y="0"/>
                  </a:moveTo>
                  <a:lnTo>
                    <a:pt x="7958328" y="0"/>
                  </a:lnTo>
                </a:path>
              </a:pathLst>
            </a:custGeom>
            <a:ln w="9144">
              <a:solidFill>
                <a:srgbClr val="CC0000"/>
              </a:solidFill>
            </a:ln>
          </p:spPr>
          <p:txBody>
            <a:bodyPr wrap="square" lIns="0" tIns="0" rIns="0" bIns="0" rtlCol="0"/>
            <a:lstStyle/>
            <a:p/>
          </p:txBody>
        </p:sp>
      </p:grpSp>
      <p:sp>
        <p:nvSpPr>
          <p:cNvPr id="7" name="object 5"/>
          <p:cNvSpPr txBox="1"/>
          <p:nvPr/>
        </p:nvSpPr>
        <p:spPr>
          <a:xfrm>
            <a:off x="437515" y="429895"/>
            <a:ext cx="4682490" cy="505460"/>
          </a:xfrm>
          <a:prstGeom prst="rect">
            <a:avLst/>
          </a:prstGeom>
        </p:spPr>
        <p:txBody>
          <a:bodyPr vert="horz" wrap="square" lIns="0" tIns="13335" rIns="0" bIns="0" rtlCol="0">
            <a:spAutoFit/>
          </a:bodyPr>
          <a:lstStyle/>
          <a:p>
            <a:pPr marL="12700">
              <a:lnSpc>
                <a:spcPct val="100000"/>
              </a:lnSpc>
              <a:spcBef>
                <a:spcPts val="105"/>
              </a:spcBef>
            </a:pPr>
            <a:r>
              <a:rPr lang="en-US" altLang="zh-CN" sz="3200" b="1" spc="790" dirty="0">
                <a:solidFill>
                  <a:srgbClr val="CC0000"/>
                </a:solidFill>
                <a:latin typeface="宋体" panose="02010600030101010101" pitchFamily="2" charset="-122"/>
                <a:ea typeface="宋体" panose="02010600030101010101" pitchFamily="2" charset="-122"/>
                <a:cs typeface="黑体" panose="02010609060101010101" charset="-122"/>
              </a:rPr>
              <a:t>4.2 TOPSIS</a:t>
            </a:r>
            <a:r>
              <a:rPr lang="zh-CN" altLang="en-US" sz="3200" b="1" spc="790" dirty="0">
                <a:solidFill>
                  <a:srgbClr val="CC0000"/>
                </a:solidFill>
                <a:latin typeface="宋体" panose="02010600030101010101" pitchFamily="2" charset="-122"/>
                <a:ea typeface="宋体" panose="02010600030101010101" pitchFamily="2" charset="-122"/>
                <a:cs typeface="黑体" panose="02010609060101010101" charset="-122"/>
              </a:rPr>
              <a:t>分析法</a:t>
            </a:r>
            <a:endParaRPr lang="zh-CN" altLang="en-US" sz="3200" b="1" spc="790" dirty="0">
              <a:solidFill>
                <a:srgbClr val="CC0000"/>
              </a:solidFill>
              <a:latin typeface="宋体" panose="02010600030101010101" pitchFamily="2" charset="-122"/>
              <a:ea typeface="宋体" panose="02010600030101010101" pitchFamily="2" charset="-122"/>
              <a:cs typeface="黑体" panose="02010609060101010101" charset="-122"/>
            </a:endParaRPr>
          </a:p>
        </p:txBody>
      </p:sp>
      <p:pic>
        <p:nvPicPr>
          <p:cNvPr id="2" name="图片 1"/>
          <p:cNvPicPr>
            <a:picLocks noChangeAspect="1"/>
          </p:cNvPicPr>
          <p:nvPr/>
        </p:nvPicPr>
        <p:blipFill>
          <a:blip r:embed="rId1"/>
          <a:stretch>
            <a:fillRect/>
          </a:stretch>
        </p:blipFill>
        <p:spPr>
          <a:xfrm>
            <a:off x="803910" y="2217420"/>
            <a:ext cx="8763000" cy="4371975"/>
          </a:xfrm>
          <a:prstGeom prst="rect">
            <a:avLst/>
          </a:prstGeom>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r>
              <a:rPr lang="zh-CN" altLang="en-US" sz="3200">
                <a:latin typeface="宋体" panose="02010600030101010101" pitchFamily="2" charset="-122"/>
                <a:ea typeface="宋体" panose="02010600030101010101" pitchFamily="2" charset="-122"/>
              </a:rPr>
              <a:t>例子</a:t>
            </a:r>
            <a:endParaRPr lang="zh-CN" altLang="en-US" sz="3200">
              <a:latin typeface="宋体" panose="02010600030101010101" pitchFamily="2" charset="-122"/>
              <a:ea typeface="宋体" panose="02010600030101010101" pitchFamily="2" charset="-122"/>
            </a:endParaRPr>
          </a:p>
        </p:txBody>
      </p:sp>
      <p:grpSp>
        <p:nvGrpSpPr>
          <p:cNvPr id="4" name="object 2"/>
          <p:cNvGrpSpPr/>
          <p:nvPr/>
        </p:nvGrpSpPr>
        <p:grpSpPr>
          <a:xfrm>
            <a:off x="194818" y="1062481"/>
            <a:ext cx="7958455" cy="114300"/>
            <a:chOff x="574548" y="1048511"/>
            <a:chExt cx="7958455" cy="114300"/>
          </a:xfrm>
        </p:grpSpPr>
        <p:sp>
          <p:nvSpPr>
            <p:cNvPr id="5" name="object 3"/>
            <p:cNvSpPr/>
            <p:nvPr/>
          </p:nvSpPr>
          <p:spPr>
            <a:xfrm>
              <a:off x="574548" y="1053083"/>
              <a:ext cx="4655820" cy="109855"/>
            </a:xfrm>
            <a:custGeom>
              <a:avLst/>
              <a:gdLst/>
              <a:ahLst/>
              <a:cxnLst/>
              <a:rect l="l" t="t" r="r" b="b"/>
              <a:pathLst>
                <a:path w="4655820" h="109855">
                  <a:moveTo>
                    <a:pt x="4655566" y="0"/>
                  </a:moveTo>
                  <a:lnTo>
                    <a:pt x="0" y="0"/>
                  </a:lnTo>
                  <a:lnTo>
                    <a:pt x="0" y="109727"/>
                  </a:lnTo>
                  <a:lnTo>
                    <a:pt x="4655566" y="109727"/>
                  </a:lnTo>
                  <a:lnTo>
                    <a:pt x="4655566" y="0"/>
                  </a:lnTo>
                  <a:close/>
                </a:path>
              </a:pathLst>
            </a:custGeom>
            <a:solidFill>
              <a:srgbClr val="CC0000"/>
            </a:solidFill>
          </p:spPr>
          <p:txBody>
            <a:bodyPr wrap="square" lIns="0" tIns="0" rIns="0" bIns="0" rtlCol="0"/>
            <a:lstStyle/>
            <a:p/>
          </p:txBody>
        </p:sp>
        <p:sp>
          <p:nvSpPr>
            <p:cNvPr id="6" name="object 4"/>
            <p:cNvSpPr/>
            <p:nvPr/>
          </p:nvSpPr>
          <p:spPr>
            <a:xfrm>
              <a:off x="574548" y="1053083"/>
              <a:ext cx="7958455" cy="0"/>
            </a:xfrm>
            <a:custGeom>
              <a:avLst/>
              <a:gdLst/>
              <a:ahLst/>
              <a:cxnLst/>
              <a:rect l="l" t="t" r="r" b="b"/>
              <a:pathLst>
                <a:path w="7958455">
                  <a:moveTo>
                    <a:pt x="0" y="0"/>
                  </a:moveTo>
                  <a:lnTo>
                    <a:pt x="7958328" y="0"/>
                  </a:lnTo>
                </a:path>
              </a:pathLst>
            </a:custGeom>
            <a:ln w="9144">
              <a:solidFill>
                <a:srgbClr val="CC0000"/>
              </a:solidFill>
            </a:ln>
          </p:spPr>
          <p:txBody>
            <a:bodyPr wrap="square" lIns="0" tIns="0" rIns="0" bIns="0" rtlCol="0"/>
            <a:lstStyle/>
            <a:p/>
          </p:txBody>
        </p:sp>
      </p:grpSp>
      <p:sp>
        <p:nvSpPr>
          <p:cNvPr id="7" name="object 5"/>
          <p:cNvSpPr txBox="1"/>
          <p:nvPr/>
        </p:nvSpPr>
        <p:spPr>
          <a:xfrm>
            <a:off x="437515" y="429895"/>
            <a:ext cx="4682490" cy="505460"/>
          </a:xfrm>
          <a:prstGeom prst="rect">
            <a:avLst/>
          </a:prstGeom>
        </p:spPr>
        <p:txBody>
          <a:bodyPr vert="horz" wrap="square" lIns="0" tIns="13335" rIns="0" bIns="0" rtlCol="0">
            <a:spAutoFit/>
          </a:bodyPr>
          <a:lstStyle/>
          <a:p>
            <a:pPr marL="12700">
              <a:lnSpc>
                <a:spcPct val="100000"/>
              </a:lnSpc>
              <a:spcBef>
                <a:spcPts val="105"/>
              </a:spcBef>
            </a:pPr>
            <a:r>
              <a:rPr lang="en-US" altLang="zh-CN" sz="3200" b="1" spc="790" dirty="0">
                <a:solidFill>
                  <a:srgbClr val="CC0000"/>
                </a:solidFill>
                <a:latin typeface="宋体" panose="02010600030101010101" pitchFamily="2" charset="-122"/>
                <a:ea typeface="宋体" panose="02010600030101010101" pitchFamily="2" charset="-122"/>
                <a:cs typeface="黑体" panose="02010609060101010101" charset="-122"/>
              </a:rPr>
              <a:t>4.2 TOPSIS</a:t>
            </a:r>
            <a:r>
              <a:rPr lang="zh-CN" altLang="en-US" sz="3200" b="1" spc="790" dirty="0">
                <a:solidFill>
                  <a:srgbClr val="CC0000"/>
                </a:solidFill>
                <a:latin typeface="宋体" panose="02010600030101010101" pitchFamily="2" charset="-122"/>
                <a:ea typeface="宋体" panose="02010600030101010101" pitchFamily="2" charset="-122"/>
                <a:cs typeface="黑体" panose="02010609060101010101" charset="-122"/>
              </a:rPr>
              <a:t>分析法</a:t>
            </a:r>
            <a:endParaRPr lang="zh-CN" altLang="en-US" sz="3200" b="1" spc="790" dirty="0">
              <a:solidFill>
                <a:srgbClr val="CC0000"/>
              </a:solidFill>
              <a:latin typeface="宋体" panose="02010600030101010101" pitchFamily="2" charset="-122"/>
              <a:ea typeface="宋体" panose="02010600030101010101" pitchFamily="2" charset="-122"/>
              <a:cs typeface="黑体" panose="02010609060101010101" charset="-122"/>
            </a:endParaRPr>
          </a:p>
        </p:txBody>
      </p:sp>
      <p:sp>
        <p:nvSpPr>
          <p:cNvPr id="2" name="文本框 1"/>
          <p:cNvSpPr txBox="1"/>
          <p:nvPr/>
        </p:nvSpPr>
        <p:spPr>
          <a:xfrm>
            <a:off x="2513330" y="1569085"/>
            <a:ext cx="7301865" cy="368300"/>
          </a:xfrm>
          <a:prstGeom prst="rect">
            <a:avLst/>
          </a:prstGeom>
          <a:noFill/>
        </p:spPr>
        <p:txBody>
          <a:bodyPr wrap="square" rtlCol="0" anchor="t">
            <a:spAutoFit/>
          </a:bodyPr>
          <a:p>
            <a:r>
              <a:rPr lang="zh-CN" altLang="en-US"/>
              <a:t>https://blog.csdn.net/weixin_44830815/article/details/105603566</a:t>
            </a:r>
            <a:endParaRPr lang="zh-CN" altLang="en-US"/>
          </a:p>
        </p:txBody>
      </p:sp>
      <p:pic>
        <p:nvPicPr>
          <p:cNvPr id="8" name="图片 7"/>
          <p:cNvPicPr>
            <a:picLocks noChangeAspect="1"/>
          </p:cNvPicPr>
          <p:nvPr/>
        </p:nvPicPr>
        <p:blipFill>
          <a:blip r:embed="rId1"/>
          <a:stretch>
            <a:fillRect/>
          </a:stretch>
        </p:blipFill>
        <p:spPr>
          <a:xfrm>
            <a:off x="292100" y="2329815"/>
            <a:ext cx="11744325" cy="3857625"/>
          </a:xfrm>
          <a:prstGeom prst="rect">
            <a:avLst/>
          </a:prstGeom>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r>
              <a:rPr lang="zh-CN" altLang="en-US" sz="3200">
                <a:latin typeface="宋体" panose="02010600030101010101" pitchFamily="2" charset="-122"/>
                <a:ea typeface="宋体" panose="02010600030101010101" pitchFamily="2" charset="-122"/>
              </a:rPr>
              <a:t>例子</a:t>
            </a:r>
            <a:endParaRPr lang="zh-CN" altLang="en-US" sz="3200">
              <a:latin typeface="宋体" panose="02010600030101010101" pitchFamily="2" charset="-122"/>
              <a:ea typeface="宋体" panose="02010600030101010101" pitchFamily="2" charset="-122"/>
            </a:endParaRPr>
          </a:p>
        </p:txBody>
      </p:sp>
      <p:grpSp>
        <p:nvGrpSpPr>
          <p:cNvPr id="4" name="object 2"/>
          <p:cNvGrpSpPr/>
          <p:nvPr/>
        </p:nvGrpSpPr>
        <p:grpSpPr>
          <a:xfrm>
            <a:off x="194818" y="1062481"/>
            <a:ext cx="7958455" cy="114300"/>
            <a:chOff x="574548" y="1048511"/>
            <a:chExt cx="7958455" cy="114300"/>
          </a:xfrm>
        </p:grpSpPr>
        <p:sp>
          <p:nvSpPr>
            <p:cNvPr id="5" name="object 3"/>
            <p:cNvSpPr/>
            <p:nvPr/>
          </p:nvSpPr>
          <p:spPr>
            <a:xfrm>
              <a:off x="574548" y="1053083"/>
              <a:ext cx="4655820" cy="109855"/>
            </a:xfrm>
            <a:custGeom>
              <a:avLst/>
              <a:gdLst/>
              <a:ahLst/>
              <a:cxnLst/>
              <a:rect l="l" t="t" r="r" b="b"/>
              <a:pathLst>
                <a:path w="4655820" h="109855">
                  <a:moveTo>
                    <a:pt x="4655566" y="0"/>
                  </a:moveTo>
                  <a:lnTo>
                    <a:pt x="0" y="0"/>
                  </a:lnTo>
                  <a:lnTo>
                    <a:pt x="0" y="109727"/>
                  </a:lnTo>
                  <a:lnTo>
                    <a:pt x="4655566" y="109727"/>
                  </a:lnTo>
                  <a:lnTo>
                    <a:pt x="4655566" y="0"/>
                  </a:lnTo>
                  <a:close/>
                </a:path>
              </a:pathLst>
            </a:custGeom>
            <a:solidFill>
              <a:srgbClr val="CC0000"/>
            </a:solidFill>
          </p:spPr>
          <p:txBody>
            <a:bodyPr wrap="square" lIns="0" tIns="0" rIns="0" bIns="0" rtlCol="0"/>
            <a:lstStyle/>
            <a:p/>
          </p:txBody>
        </p:sp>
        <p:sp>
          <p:nvSpPr>
            <p:cNvPr id="6" name="object 4"/>
            <p:cNvSpPr/>
            <p:nvPr/>
          </p:nvSpPr>
          <p:spPr>
            <a:xfrm>
              <a:off x="574548" y="1053083"/>
              <a:ext cx="7958455" cy="0"/>
            </a:xfrm>
            <a:custGeom>
              <a:avLst/>
              <a:gdLst/>
              <a:ahLst/>
              <a:cxnLst/>
              <a:rect l="l" t="t" r="r" b="b"/>
              <a:pathLst>
                <a:path w="7958455">
                  <a:moveTo>
                    <a:pt x="0" y="0"/>
                  </a:moveTo>
                  <a:lnTo>
                    <a:pt x="7958328" y="0"/>
                  </a:lnTo>
                </a:path>
              </a:pathLst>
            </a:custGeom>
            <a:ln w="9144">
              <a:solidFill>
                <a:srgbClr val="CC0000"/>
              </a:solidFill>
            </a:ln>
          </p:spPr>
          <p:txBody>
            <a:bodyPr wrap="square" lIns="0" tIns="0" rIns="0" bIns="0" rtlCol="0"/>
            <a:lstStyle/>
            <a:p/>
          </p:txBody>
        </p:sp>
      </p:grpSp>
      <p:sp>
        <p:nvSpPr>
          <p:cNvPr id="7" name="object 5"/>
          <p:cNvSpPr txBox="1"/>
          <p:nvPr/>
        </p:nvSpPr>
        <p:spPr>
          <a:xfrm>
            <a:off x="437515" y="429895"/>
            <a:ext cx="4682490" cy="505460"/>
          </a:xfrm>
          <a:prstGeom prst="rect">
            <a:avLst/>
          </a:prstGeom>
        </p:spPr>
        <p:txBody>
          <a:bodyPr vert="horz" wrap="square" lIns="0" tIns="13335" rIns="0" bIns="0" rtlCol="0">
            <a:spAutoFit/>
          </a:bodyPr>
          <a:lstStyle/>
          <a:p>
            <a:pPr marL="12700">
              <a:lnSpc>
                <a:spcPct val="100000"/>
              </a:lnSpc>
              <a:spcBef>
                <a:spcPts val="105"/>
              </a:spcBef>
            </a:pPr>
            <a:r>
              <a:rPr lang="en-US" altLang="zh-CN" sz="3200" b="1" spc="790" dirty="0">
                <a:solidFill>
                  <a:srgbClr val="CC0000"/>
                </a:solidFill>
                <a:latin typeface="宋体" panose="02010600030101010101" pitchFamily="2" charset="-122"/>
                <a:ea typeface="宋体" panose="02010600030101010101" pitchFamily="2" charset="-122"/>
                <a:cs typeface="黑体" panose="02010609060101010101" charset="-122"/>
              </a:rPr>
              <a:t>4.2 TOPSIS</a:t>
            </a:r>
            <a:r>
              <a:rPr lang="zh-CN" altLang="en-US" sz="3200" b="1" spc="790" dirty="0">
                <a:solidFill>
                  <a:srgbClr val="CC0000"/>
                </a:solidFill>
                <a:latin typeface="宋体" panose="02010600030101010101" pitchFamily="2" charset="-122"/>
                <a:ea typeface="宋体" panose="02010600030101010101" pitchFamily="2" charset="-122"/>
                <a:cs typeface="黑体" panose="02010609060101010101" charset="-122"/>
              </a:rPr>
              <a:t>分析法</a:t>
            </a:r>
            <a:endParaRPr lang="zh-CN" altLang="en-US" sz="3200" b="1" spc="790" dirty="0">
              <a:solidFill>
                <a:srgbClr val="CC0000"/>
              </a:solidFill>
              <a:latin typeface="宋体" panose="02010600030101010101" pitchFamily="2" charset="-122"/>
              <a:ea typeface="宋体" panose="02010600030101010101" pitchFamily="2" charset="-122"/>
              <a:cs typeface="黑体" panose="02010609060101010101" charset="-122"/>
            </a:endParaRPr>
          </a:p>
        </p:txBody>
      </p:sp>
      <p:pic>
        <p:nvPicPr>
          <p:cNvPr id="2" name="图片 1"/>
          <p:cNvPicPr>
            <a:picLocks noChangeAspect="1"/>
          </p:cNvPicPr>
          <p:nvPr/>
        </p:nvPicPr>
        <p:blipFill>
          <a:blip r:embed="rId1"/>
          <a:stretch>
            <a:fillRect/>
          </a:stretch>
        </p:blipFill>
        <p:spPr>
          <a:xfrm>
            <a:off x="869315" y="2323465"/>
            <a:ext cx="8686800" cy="1828800"/>
          </a:xfrm>
          <a:prstGeom prst="rect">
            <a:avLst/>
          </a:prstGeom>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r>
              <a:rPr lang="zh-CN" altLang="en-US" sz="3200">
                <a:latin typeface="宋体" panose="02010600030101010101" pitchFamily="2" charset="-122"/>
                <a:ea typeface="宋体" panose="02010600030101010101" pitchFamily="2" charset="-122"/>
              </a:rPr>
              <a:t>模糊评价</a:t>
            </a:r>
            <a:endParaRPr lang="zh-CN" altLang="en-US" sz="3200">
              <a:latin typeface="宋体" panose="02010600030101010101" pitchFamily="2" charset="-122"/>
              <a:ea typeface="宋体" panose="02010600030101010101" pitchFamily="2" charset="-122"/>
            </a:endParaRPr>
          </a:p>
        </p:txBody>
      </p:sp>
      <p:grpSp>
        <p:nvGrpSpPr>
          <p:cNvPr id="4" name="object 2"/>
          <p:cNvGrpSpPr/>
          <p:nvPr/>
        </p:nvGrpSpPr>
        <p:grpSpPr>
          <a:xfrm>
            <a:off x="194818" y="1062481"/>
            <a:ext cx="7958455" cy="114300"/>
            <a:chOff x="574548" y="1048511"/>
            <a:chExt cx="7958455" cy="114300"/>
          </a:xfrm>
        </p:grpSpPr>
        <p:sp>
          <p:nvSpPr>
            <p:cNvPr id="5" name="object 3"/>
            <p:cNvSpPr/>
            <p:nvPr/>
          </p:nvSpPr>
          <p:spPr>
            <a:xfrm>
              <a:off x="574548" y="1053083"/>
              <a:ext cx="4655820" cy="109855"/>
            </a:xfrm>
            <a:custGeom>
              <a:avLst/>
              <a:gdLst/>
              <a:ahLst/>
              <a:cxnLst/>
              <a:rect l="l" t="t" r="r" b="b"/>
              <a:pathLst>
                <a:path w="4655820" h="109855">
                  <a:moveTo>
                    <a:pt x="4655566" y="0"/>
                  </a:moveTo>
                  <a:lnTo>
                    <a:pt x="0" y="0"/>
                  </a:lnTo>
                  <a:lnTo>
                    <a:pt x="0" y="109727"/>
                  </a:lnTo>
                  <a:lnTo>
                    <a:pt x="4655566" y="109727"/>
                  </a:lnTo>
                  <a:lnTo>
                    <a:pt x="4655566" y="0"/>
                  </a:lnTo>
                  <a:close/>
                </a:path>
              </a:pathLst>
            </a:custGeom>
            <a:solidFill>
              <a:srgbClr val="CC0000"/>
            </a:solidFill>
          </p:spPr>
          <p:txBody>
            <a:bodyPr wrap="square" lIns="0" tIns="0" rIns="0" bIns="0" rtlCol="0"/>
            <a:lstStyle/>
            <a:p/>
          </p:txBody>
        </p:sp>
        <p:sp>
          <p:nvSpPr>
            <p:cNvPr id="6" name="object 4"/>
            <p:cNvSpPr/>
            <p:nvPr/>
          </p:nvSpPr>
          <p:spPr>
            <a:xfrm>
              <a:off x="574548" y="1053083"/>
              <a:ext cx="7958455" cy="0"/>
            </a:xfrm>
            <a:custGeom>
              <a:avLst/>
              <a:gdLst/>
              <a:ahLst/>
              <a:cxnLst/>
              <a:rect l="l" t="t" r="r" b="b"/>
              <a:pathLst>
                <a:path w="7958455">
                  <a:moveTo>
                    <a:pt x="0" y="0"/>
                  </a:moveTo>
                  <a:lnTo>
                    <a:pt x="7958328" y="0"/>
                  </a:lnTo>
                </a:path>
              </a:pathLst>
            </a:custGeom>
            <a:ln w="9144">
              <a:solidFill>
                <a:srgbClr val="CC0000"/>
              </a:solidFill>
            </a:ln>
          </p:spPr>
          <p:txBody>
            <a:bodyPr wrap="square" lIns="0" tIns="0" rIns="0" bIns="0" rtlCol="0"/>
            <a:lstStyle/>
            <a:p/>
          </p:txBody>
        </p:sp>
      </p:grpSp>
      <p:sp>
        <p:nvSpPr>
          <p:cNvPr id="7" name="object 5"/>
          <p:cNvSpPr txBox="1"/>
          <p:nvPr/>
        </p:nvSpPr>
        <p:spPr>
          <a:xfrm>
            <a:off x="437515" y="429895"/>
            <a:ext cx="4682490" cy="505460"/>
          </a:xfrm>
          <a:prstGeom prst="rect">
            <a:avLst/>
          </a:prstGeom>
        </p:spPr>
        <p:txBody>
          <a:bodyPr vert="horz" wrap="square" lIns="0" tIns="13335" rIns="0" bIns="0" rtlCol="0">
            <a:spAutoFit/>
          </a:bodyPr>
          <a:lstStyle/>
          <a:p>
            <a:pPr marL="12700">
              <a:lnSpc>
                <a:spcPct val="100000"/>
              </a:lnSpc>
              <a:spcBef>
                <a:spcPts val="105"/>
              </a:spcBef>
            </a:pPr>
            <a:r>
              <a:rPr lang="en-US" altLang="zh-CN" sz="3200" b="1" spc="790" dirty="0">
                <a:solidFill>
                  <a:srgbClr val="CC0000"/>
                </a:solidFill>
                <a:latin typeface="宋体" panose="02010600030101010101" pitchFamily="2" charset="-122"/>
                <a:ea typeface="宋体" panose="02010600030101010101" pitchFamily="2" charset="-122"/>
                <a:cs typeface="黑体" panose="02010609060101010101" charset="-122"/>
              </a:rPr>
              <a:t>4.3 </a:t>
            </a:r>
            <a:r>
              <a:rPr lang="zh-CN" altLang="en-US" sz="3200" b="1" spc="790" dirty="0">
                <a:solidFill>
                  <a:srgbClr val="CC0000"/>
                </a:solidFill>
                <a:latin typeface="宋体" panose="02010600030101010101" pitchFamily="2" charset="-122"/>
                <a:ea typeface="宋体" panose="02010600030101010101" pitchFamily="2" charset="-122"/>
                <a:cs typeface="黑体" panose="02010609060101010101" charset="-122"/>
              </a:rPr>
              <a:t>模糊评价法</a:t>
            </a:r>
            <a:endParaRPr lang="zh-CN" altLang="en-US" sz="3200" b="1" spc="790" dirty="0">
              <a:solidFill>
                <a:srgbClr val="CC0000"/>
              </a:solidFill>
              <a:latin typeface="宋体" panose="02010600030101010101" pitchFamily="2" charset="-122"/>
              <a:ea typeface="宋体" panose="02010600030101010101" pitchFamily="2" charset="-122"/>
              <a:cs typeface="黑体" panose="02010609060101010101" charset="-122"/>
            </a:endParaRPr>
          </a:p>
        </p:txBody>
      </p:sp>
      <p:pic>
        <p:nvPicPr>
          <p:cNvPr id="2" name="图片 1"/>
          <p:cNvPicPr>
            <a:picLocks noChangeAspect="1"/>
          </p:cNvPicPr>
          <p:nvPr/>
        </p:nvPicPr>
        <p:blipFill>
          <a:blip r:embed="rId1"/>
          <a:stretch>
            <a:fillRect/>
          </a:stretch>
        </p:blipFill>
        <p:spPr>
          <a:xfrm>
            <a:off x="182245" y="2428240"/>
            <a:ext cx="11820525" cy="3895725"/>
          </a:xfrm>
          <a:prstGeom prst="rect">
            <a:avLst/>
          </a:prstGeom>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r>
              <a:rPr lang="zh-CN" altLang="en-US" sz="3200">
                <a:latin typeface="宋体" panose="02010600030101010101" pitchFamily="2" charset="-122"/>
                <a:ea typeface="宋体" panose="02010600030101010101" pitchFamily="2" charset="-122"/>
              </a:rPr>
              <a:t>模糊评价</a:t>
            </a:r>
            <a:endParaRPr lang="zh-CN" altLang="en-US" sz="3200">
              <a:latin typeface="宋体" panose="02010600030101010101" pitchFamily="2" charset="-122"/>
              <a:ea typeface="宋体" panose="02010600030101010101" pitchFamily="2" charset="-122"/>
            </a:endParaRPr>
          </a:p>
        </p:txBody>
      </p:sp>
      <p:grpSp>
        <p:nvGrpSpPr>
          <p:cNvPr id="4" name="object 2"/>
          <p:cNvGrpSpPr/>
          <p:nvPr/>
        </p:nvGrpSpPr>
        <p:grpSpPr>
          <a:xfrm>
            <a:off x="194818" y="1062481"/>
            <a:ext cx="7958455" cy="114300"/>
            <a:chOff x="574548" y="1048511"/>
            <a:chExt cx="7958455" cy="114300"/>
          </a:xfrm>
        </p:grpSpPr>
        <p:sp>
          <p:nvSpPr>
            <p:cNvPr id="5" name="object 3"/>
            <p:cNvSpPr/>
            <p:nvPr/>
          </p:nvSpPr>
          <p:spPr>
            <a:xfrm>
              <a:off x="574548" y="1053083"/>
              <a:ext cx="4655820" cy="109855"/>
            </a:xfrm>
            <a:custGeom>
              <a:avLst/>
              <a:gdLst/>
              <a:ahLst/>
              <a:cxnLst/>
              <a:rect l="l" t="t" r="r" b="b"/>
              <a:pathLst>
                <a:path w="4655820" h="109855">
                  <a:moveTo>
                    <a:pt x="4655566" y="0"/>
                  </a:moveTo>
                  <a:lnTo>
                    <a:pt x="0" y="0"/>
                  </a:lnTo>
                  <a:lnTo>
                    <a:pt x="0" y="109727"/>
                  </a:lnTo>
                  <a:lnTo>
                    <a:pt x="4655566" y="109727"/>
                  </a:lnTo>
                  <a:lnTo>
                    <a:pt x="4655566" y="0"/>
                  </a:lnTo>
                  <a:close/>
                </a:path>
              </a:pathLst>
            </a:custGeom>
            <a:solidFill>
              <a:srgbClr val="CC0000"/>
            </a:solidFill>
          </p:spPr>
          <p:txBody>
            <a:bodyPr wrap="square" lIns="0" tIns="0" rIns="0" bIns="0" rtlCol="0"/>
            <a:lstStyle/>
            <a:p/>
          </p:txBody>
        </p:sp>
        <p:sp>
          <p:nvSpPr>
            <p:cNvPr id="6" name="object 4"/>
            <p:cNvSpPr/>
            <p:nvPr/>
          </p:nvSpPr>
          <p:spPr>
            <a:xfrm>
              <a:off x="574548" y="1053083"/>
              <a:ext cx="7958455" cy="0"/>
            </a:xfrm>
            <a:custGeom>
              <a:avLst/>
              <a:gdLst/>
              <a:ahLst/>
              <a:cxnLst/>
              <a:rect l="l" t="t" r="r" b="b"/>
              <a:pathLst>
                <a:path w="7958455">
                  <a:moveTo>
                    <a:pt x="0" y="0"/>
                  </a:moveTo>
                  <a:lnTo>
                    <a:pt x="7958328" y="0"/>
                  </a:lnTo>
                </a:path>
              </a:pathLst>
            </a:custGeom>
            <a:ln w="9144">
              <a:solidFill>
                <a:srgbClr val="CC0000"/>
              </a:solidFill>
            </a:ln>
          </p:spPr>
          <p:txBody>
            <a:bodyPr wrap="square" lIns="0" tIns="0" rIns="0" bIns="0" rtlCol="0"/>
            <a:lstStyle/>
            <a:p/>
          </p:txBody>
        </p:sp>
      </p:grpSp>
      <p:sp>
        <p:nvSpPr>
          <p:cNvPr id="7" name="object 5"/>
          <p:cNvSpPr txBox="1"/>
          <p:nvPr/>
        </p:nvSpPr>
        <p:spPr>
          <a:xfrm>
            <a:off x="437515" y="429895"/>
            <a:ext cx="4682490" cy="505460"/>
          </a:xfrm>
          <a:prstGeom prst="rect">
            <a:avLst/>
          </a:prstGeom>
        </p:spPr>
        <p:txBody>
          <a:bodyPr vert="horz" wrap="square" lIns="0" tIns="13335" rIns="0" bIns="0" rtlCol="0">
            <a:spAutoFit/>
          </a:bodyPr>
          <a:lstStyle/>
          <a:p>
            <a:pPr marL="12700">
              <a:lnSpc>
                <a:spcPct val="100000"/>
              </a:lnSpc>
              <a:spcBef>
                <a:spcPts val="105"/>
              </a:spcBef>
            </a:pPr>
            <a:r>
              <a:rPr lang="en-US" altLang="zh-CN" sz="3200" b="1" spc="790" dirty="0">
                <a:solidFill>
                  <a:srgbClr val="CC0000"/>
                </a:solidFill>
                <a:latin typeface="宋体" panose="02010600030101010101" pitchFamily="2" charset="-122"/>
                <a:ea typeface="宋体" panose="02010600030101010101" pitchFamily="2" charset="-122"/>
                <a:cs typeface="黑体" panose="02010609060101010101" charset="-122"/>
              </a:rPr>
              <a:t>4.3 </a:t>
            </a:r>
            <a:r>
              <a:rPr lang="zh-CN" altLang="en-US" sz="3200" b="1" spc="790" dirty="0">
                <a:solidFill>
                  <a:srgbClr val="CC0000"/>
                </a:solidFill>
                <a:latin typeface="宋体" panose="02010600030101010101" pitchFamily="2" charset="-122"/>
                <a:ea typeface="宋体" panose="02010600030101010101" pitchFamily="2" charset="-122"/>
                <a:cs typeface="黑体" panose="02010609060101010101" charset="-122"/>
              </a:rPr>
              <a:t>模糊评价法</a:t>
            </a:r>
            <a:endParaRPr lang="zh-CN" altLang="en-US" sz="3200" b="1" spc="790" dirty="0">
              <a:solidFill>
                <a:srgbClr val="CC0000"/>
              </a:solidFill>
              <a:latin typeface="宋体" panose="02010600030101010101" pitchFamily="2" charset="-122"/>
              <a:ea typeface="宋体" panose="02010600030101010101" pitchFamily="2" charset="-122"/>
              <a:cs typeface="黑体" panose="02010609060101010101" charset="-122"/>
            </a:endParaRPr>
          </a:p>
        </p:txBody>
      </p:sp>
      <p:pic>
        <p:nvPicPr>
          <p:cNvPr id="2" name="图片 1"/>
          <p:cNvPicPr>
            <a:picLocks noChangeAspect="1"/>
          </p:cNvPicPr>
          <p:nvPr/>
        </p:nvPicPr>
        <p:blipFill>
          <a:blip r:embed="rId1"/>
          <a:stretch>
            <a:fillRect/>
          </a:stretch>
        </p:blipFill>
        <p:spPr>
          <a:xfrm>
            <a:off x="760730" y="2218055"/>
            <a:ext cx="6826250" cy="4523740"/>
          </a:xfrm>
          <a:prstGeom prst="rect">
            <a:avLst/>
          </a:prstGeom>
        </p:spPr>
      </p:pic>
      <p:pic>
        <p:nvPicPr>
          <p:cNvPr id="8" name="图片 7"/>
          <p:cNvPicPr>
            <a:picLocks noChangeAspect="1"/>
          </p:cNvPicPr>
          <p:nvPr/>
        </p:nvPicPr>
        <p:blipFill>
          <a:blip r:embed="rId2"/>
          <a:stretch>
            <a:fillRect/>
          </a:stretch>
        </p:blipFill>
        <p:spPr>
          <a:xfrm>
            <a:off x="8011795" y="1871345"/>
            <a:ext cx="3162300" cy="3114675"/>
          </a:xfrm>
          <a:prstGeom prst="rect">
            <a:avLst/>
          </a:prstGeom>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r>
              <a:rPr lang="zh-CN" altLang="en-US" sz="3200">
                <a:latin typeface="宋体" panose="02010600030101010101" pitchFamily="2" charset="-122"/>
                <a:ea typeface="宋体" panose="02010600030101010101" pitchFamily="2" charset="-122"/>
              </a:rPr>
              <a:t>模糊评价</a:t>
            </a:r>
            <a:endParaRPr lang="zh-CN" altLang="en-US" sz="3200">
              <a:latin typeface="宋体" panose="02010600030101010101" pitchFamily="2" charset="-122"/>
              <a:ea typeface="宋体" panose="02010600030101010101" pitchFamily="2" charset="-122"/>
            </a:endParaRPr>
          </a:p>
        </p:txBody>
      </p:sp>
      <p:grpSp>
        <p:nvGrpSpPr>
          <p:cNvPr id="4" name="object 2"/>
          <p:cNvGrpSpPr/>
          <p:nvPr/>
        </p:nvGrpSpPr>
        <p:grpSpPr>
          <a:xfrm>
            <a:off x="194818" y="1062481"/>
            <a:ext cx="7958455" cy="114300"/>
            <a:chOff x="574548" y="1048511"/>
            <a:chExt cx="7958455" cy="114300"/>
          </a:xfrm>
        </p:grpSpPr>
        <p:sp>
          <p:nvSpPr>
            <p:cNvPr id="5" name="object 3"/>
            <p:cNvSpPr/>
            <p:nvPr/>
          </p:nvSpPr>
          <p:spPr>
            <a:xfrm>
              <a:off x="574548" y="1053083"/>
              <a:ext cx="4655820" cy="109855"/>
            </a:xfrm>
            <a:custGeom>
              <a:avLst/>
              <a:gdLst/>
              <a:ahLst/>
              <a:cxnLst/>
              <a:rect l="l" t="t" r="r" b="b"/>
              <a:pathLst>
                <a:path w="4655820" h="109855">
                  <a:moveTo>
                    <a:pt x="4655566" y="0"/>
                  </a:moveTo>
                  <a:lnTo>
                    <a:pt x="0" y="0"/>
                  </a:lnTo>
                  <a:lnTo>
                    <a:pt x="0" y="109727"/>
                  </a:lnTo>
                  <a:lnTo>
                    <a:pt x="4655566" y="109727"/>
                  </a:lnTo>
                  <a:lnTo>
                    <a:pt x="4655566" y="0"/>
                  </a:lnTo>
                  <a:close/>
                </a:path>
              </a:pathLst>
            </a:custGeom>
            <a:solidFill>
              <a:srgbClr val="CC0000"/>
            </a:solidFill>
          </p:spPr>
          <p:txBody>
            <a:bodyPr wrap="square" lIns="0" tIns="0" rIns="0" bIns="0" rtlCol="0"/>
            <a:lstStyle/>
            <a:p/>
          </p:txBody>
        </p:sp>
        <p:sp>
          <p:nvSpPr>
            <p:cNvPr id="6" name="object 4"/>
            <p:cNvSpPr/>
            <p:nvPr/>
          </p:nvSpPr>
          <p:spPr>
            <a:xfrm>
              <a:off x="574548" y="1053083"/>
              <a:ext cx="7958455" cy="0"/>
            </a:xfrm>
            <a:custGeom>
              <a:avLst/>
              <a:gdLst/>
              <a:ahLst/>
              <a:cxnLst/>
              <a:rect l="l" t="t" r="r" b="b"/>
              <a:pathLst>
                <a:path w="7958455">
                  <a:moveTo>
                    <a:pt x="0" y="0"/>
                  </a:moveTo>
                  <a:lnTo>
                    <a:pt x="7958328" y="0"/>
                  </a:lnTo>
                </a:path>
              </a:pathLst>
            </a:custGeom>
            <a:ln w="9144">
              <a:solidFill>
                <a:srgbClr val="CC0000"/>
              </a:solidFill>
            </a:ln>
          </p:spPr>
          <p:txBody>
            <a:bodyPr wrap="square" lIns="0" tIns="0" rIns="0" bIns="0" rtlCol="0"/>
            <a:lstStyle/>
            <a:p/>
          </p:txBody>
        </p:sp>
      </p:grpSp>
      <p:sp>
        <p:nvSpPr>
          <p:cNvPr id="7" name="object 5"/>
          <p:cNvSpPr txBox="1"/>
          <p:nvPr/>
        </p:nvSpPr>
        <p:spPr>
          <a:xfrm>
            <a:off x="437515" y="429895"/>
            <a:ext cx="4682490" cy="505460"/>
          </a:xfrm>
          <a:prstGeom prst="rect">
            <a:avLst/>
          </a:prstGeom>
        </p:spPr>
        <p:txBody>
          <a:bodyPr vert="horz" wrap="square" lIns="0" tIns="13335" rIns="0" bIns="0" rtlCol="0">
            <a:spAutoFit/>
          </a:bodyPr>
          <a:lstStyle/>
          <a:p>
            <a:pPr marL="12700">
              <a:lnSpc>
                <a:spcPct val="100000"/>
              </a:lnSpc>
              <a:spcBef>
                <a:spcPts val="105"/>
              </a:spcBef>
            </a:pPr>
            <a:r>
              <a:rPr lang="en-US" altLang="zh-CN" sz="3200" b="1" spc="790" dirty="0">
                <a:solidFill>
                  <a:srgbClr val="CC0000"/>
                </a:solidFill>
                <a:latin typeface="宋体" panose="02010600030101010101" pitchFamily="2" charset="-122"/>
                <a:ea typeface="宋体" panose="02010600030101010101" pitchFamily="2" charset="-122"/>
                <a:cs typeface="黑体" panose="02010609060101010101" charset="-122"/>
              </a:rPr>
              <a:t>4.3 </a:t>
            </a:r>
            <a:r>
              <a:rPr lang="zh-CN" altLang="en-US" sz="3200" b="1" spc="790" dirty="0">
                <a:solidFill>
                  <a:srgbClr val="CC0000"/>
                </a:solidFill>
                <a:latin typeface="宋体" panose="02010600030101010101" pitchFamily="2" charset="-122"/>
                <a:ea typeface="宋体" panose="02010600030101010101" pitchFamily="2" charset="-122"/>
                <a:cs typeface="黑体" panose="02010609060101010101" charset="-122"/>
              </a:rPr>
              <a:t>模糊评价法</a:t>
            </a:r>
            <a:endParaRPr lang="zh-CN" altLang="en-US" sz="3200" b="1" spc="790" dirty="0">
              <a:solidFill>
                <a:srgbClr val="CC0000"/>
              </a:solidFill>
              <a:latin typeface="宋体" panose="02010600030101010101" pitchFamily="2" charset="-122"/>
              <a:ea typeface="宋体" panose="02010600030101010101" pitchFamily="2" charset="-122"/>
              <a:cs typeface="黑体" panose="02010609060101010101" charset="-122"/>
            </a:endParaRPr>
          </a:p>
        </p:txBody>
      </p:sp>
      <p:pic>
        <p:nvPicPr>
          <p:cNvPr id="2" name="图片 1"/>
          <p:cNvPicPr>
            <a:picLocks noChangeAspect="1"/>
          </p:cNvPicPr>
          <p:nvPr/>
        </p:nvPicPr>
        <p:blipFill>
          <a:blip r:embed="rId1"/>
          <a:stretch>
            <a:fillRect/>
          </a:stretch>
        </p:blipFill>
        <p:spPr>
          <a:xfrm>
            <a:off x="778510" y="2146300"/>
            <a:ext cx="8997315" cy="4557395"/>
          </a:xfrm>
          <a:prstGeom prst="rect">
            <a:avLst/>
          </a:prstGeom>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r>
              <a:rPr lang="zh-CN" altLang="en-US" sz="3200">
                <a:latin typeface="宋体" panose="02010600030101010101" pitchFamily="2" charset="-122"/>
                <a:ea typeface="宋体" panose="02010600030101010101" pitchFamily="2" charset="-122"/>
              </a:rPr>
              <a:t>模糊评价</a:t>
            </a:r>
            <a:endParaRPr lang="zh-CN" altLang="en-US" sz="3200">
              <a:latin typeface="宋体" panose="02010600030101010101" pitchFamily="2" charset="-122"/>
              <a:ea typeface="宋体" panose="02010600030101010101" pitchFamily="2" charset="-122"/>
            </a:endParaRPr>
          </a:p>
        </p:txBody>
      </p:sp>
      <p:grpSp>
        <p:nvGrpSpPr>
          <p:cNvPr id="4" name="object 2"/>
          <p:cNvGrpSpPr/>
          <p:nvPr/>
        </p:nvGrpSpPr>
        <p:grpSpPr>
          <a:xfrm>
            <a:off x="194818" y="1062481"/>
            <a:ext cx="7958455" cy="114300"/>
            <a:chOff x="574548" y="1048511"/>
            <a:chExt cx="7958455" cy="114300"/>
          </a:xfrm>
        </p:grpSpPr>
        <p:sp>
          <p:nvSpPr>
            <p:cNvPr id="5" name="object 3"/>
            <p:cNvSpPr/>
            <p:nvPr/>
          </p:nvSpPr>
          <p:spPr>
            <a:xfrm>
              <a:off x="574548" y="1053083"/>
              <a:ext cx="4655820" cy="109855"/>
            </a:xfrm>
            <a:custGeom>
              <a:avLst/>
              <a:gdLst/>
              <a:ahLst/>
              <a:cxnLst/>
              <a:rect l="l" t="t" r="r" b="b"/>
              <a:pathLst>
                <a:path w="4655820" h="109855">
                  <a:moveTo>
                    <a:pt x="4655566" y="0"/>
                  </a:moveTo>
                  <a:lnTo>
                    <a:pt x="0" y="0"/>
                  </a:lnTo>
                  <a:lnTo>
                    <a:pt x="0" y="109727"/>
                  </a:lnTo>
                  <a:lnTo>
                    <a:pt x="4655566" y="109727"/>
                  </a:lnTo>
                  <a:lnTo>
                    <a:pt x="4655566" y="0"/>
                  </a:lnTo>
                  <a:close/>
                </a:path>
              </a:pathLst>
            </a:custGeom>
            <a:solidFill>
              <a:srgbClr val="CC0000"/>
            </a:solidFill>
          </p:spPr>
          <p:txBody>
            <a:bodyPr wrap="square" lIns="0" tIns="0" rIns="0" bIns="0" rtlCol="0"/>
            <a:lstStyle/>
            <a:p/>
          </p:txBody>
        </p:sp>
        <p:sp>
          <p:nvSpPr>
            <p:cNvPr id="6" name="object 4"/>
            <p:cNvSpPr/>
            <p:nvPr/>
          </p:nvSpPr>
          <p:spPr>
            <a:xfrm>
              <a:off x="574548" y="1053083"/>
              <a:ext cx="7958455" cy="0"/>
            </a:xfrm>
            <a:custGeom>
              <a:avLst/>
              <a:gdLst/>
              <a:ahLst/>
              <a:cxnLst/>
              <a:rect l="l" t="t" r="r" b="b"/>
              <a:pathLst>
                <a:path w="7958455">
                  <a:moveTo>
                    <a:pt x="0" y="0"/>
                  </a:moveTo>
                  <a:lnTo>
                    <a:pt x="7958328" y="0"/>
                  </a:lnTo>
                </a:path>
              </a:pathLst>
            </a:custGeom>
            <a:ln w="9144">
              <a:solidFill>
                <a:srgbClr val="CC0000"/>
              </a:solidFill>
            </a:ln>
          </p:spPr>
          <p:txBody>
            <a:bodyPr wrap="square" lIns="0" tIns="0" rIns="0" bIns="0" rtlCol="0"/>
            <a:lstStyle/>
            <a:p/>
          </p:txBody>
        </p:sp>
      </p:grpSp>
      <p:sp>
        <p:nvSpPr>
          <p:cNvPr id="7" name="object 5"/>
          <p:cNvSpPr txBox="1"/>
          <p:nvPr/>
        </p:nvSpPr>
        <p:spPr>
          <a:xfrm>
            <a:off x="437515" y="429895"/>
            <a:ext cx="4682490" cy="505460"/>
          </a:xfrm>
          <a:prstGeom prst="rect">
            <a:avLst/>
          </a:prstGeom>
        </p:spPr>
        <p:txBody>
          <a:bodyPr vert="horz" wrap="square" lIns="0" tIns="13335" rIns="0" bIns="0" rtlCol="0">
            <a:spAutoFit/>
          </a:bodyPr>
          <a:lstStyle/>
          <a:p>
            <a:pPr marL="12700">
              <a:lnSpc>
                <a:spcPct val="100000"/>
              </a:lnSpc>
              <a:spcBef>
                <a:spcPts val="105"/>
              </a:spcBef>
            </a:pPr>
            <a:r>
              <a:rPr lang="en-US" altLang="zh-CN" sz="3200" b="1" spc="790" dirty="0">
                <a:solidFill>
                  <a:srgbClr val="CC0000"/>
                </a:solidFill>
                <a:latin typeface="宋体" panose="02010600030101010101" pitchFamily="2" charset="-122"/>
                <a:ea typeface="宋体" panose="02010600030101010101" pitchFamily="2" charset="-122"/>
                <a:cs typeface="黑体" panose="02010609060101010101" charset="-122"/>
              </a:rPr>
              <a:t>4.3 </a:t>
            </a:r>
            <a:r>
              <a:rPr lang="zh-CN" altLang="en-US" sz="3200" b="1" spc="790" dirty="0">
                <a:solidFill>
                  <a:srgbClr val="CC0000"/>
                </a:solidFill>
                <a:latin typeface="宋体" panose="02010600030101010101" pitchFamily="2" charset="-122"/>
                <a:ea typeface="宋体" panose="02010600030101010101" pitchFamily="2" charset="-122"/>
                <a:cs typeface="黑体" panose="02010609060101010101" charset="-122"/>
              </a:rPr>
              <a:t>模糊评价法</a:t>
            </a:r>
            <a:endParaRPr lang="zh-CN" altLang="en-US" sz="3200" b="1" spc="790" dirty="0">
              <a:solidFill>
                <a:srgbClr val="CC0000"/>
              </a:solidFill>
              <a:latin typeface="宋体" panose="02010600030101010101" pitchFamily="2" charset="-122"/>
              <a:ea typeface="宋体" panose="02010600030101010101" pitchFamily="2" charset="-122"/>
              <a:cs typeface="黑体" panose="02010609060101010101" charset="-122"/>
            </a:endParaRPr>
          </a:p>
        </p:txBody>
      </p:sp>
      <p:pic>
        <p:nvPicPr>
          <p:cNvPr id="2" name="图片 1"/>
          <p:cNvPicPr>
            <a:picLocks noChangeAspect="1"/>
          </p:cNvPicPr>
          <p:nvPr/>
        </p:nvPicPr>
        <p:blipFill>
          <a:blip r:embed="rId1"/>
          <a:stretch>
            <a:fillRect/>
          </a:stretch>
        </p:blipFill>
        <p:spPr>
          <a:xfrm>
            <a:off x="768985" y="2185670"/>
            <a:ext cx="9133840" cy="4535805"/>
          </a:xfrm>
          <a:prstGeom prst="rect">
            <a:avLst/>
          </a:prstGeom>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r>
              <a:rPr lang="zh-CN" altLang="en-US" sz="3200">
                <a:latin typeface="宋体" panose="02010600030101010101" pitchFamily="2" charset="-122"/>
                <a:ea typeface="宋体" panose="02010600030101010101" pitchFamily="2" charset="-122"/>
              </a:rPr>
              <a:t>模糊评价</a:t>
            </a:r>
            <a:endParaRPr lang="zh-CN" altLang="en-US" sz="3200">
              <a:latin typeface="宋体" panose="02010600030101010101" pitchFamily="2" charset="-122"/>
              <a:ea typeface="宋体" panose="02010600030101010101" pitchFamily="2" charset="-122"/>
            </a:endParaRPr>
          </a:p>
        </p:txBody>
      </p:sp>
      <p:grpSp>
        <p:nvGrpSpPr>
          <p:cNvPr id="4" name="object 2"/>
          <p:cNvGrpSpPr/>
          <p:nvPr/>
        </p:nvGrpSpPr>
        <p:grpSpPr>
          <a:xfrm>
            <a:off x="194818" y="1062481"/>
            <a:ext cx="7958455" cy="114300"/>
            <a:chOff x="574548" y="1048511"/>
            <a:chExt cx="7958455" cy="114300"/>
          </a:xfrm>
        </p:grpSpPr>
        <p:sp>
          <p:nvSpPr>
            <p:cNvPr id="5" name="object 3"/>
            <p:cNvSpPr/>
            <p:nvPr/>
          </p:nvSpPr>
          <p:spPr>
            <a:xfrm>
              <a:off x="574548" y="1053083"/>
              <a:ext cx="4655820" cy="109855"/>
            </a:xfrm>
            <a:custGeom>
              <a:avLst/>
              <a:gdLst/>
              <a:ahLst/>
              <a:cxnLst/>
              <a:rect l="l" t="t" r="r" b="b"/>
              <a:pathLst>
                <a:path w="4655820" h="109855">
                  <a:moveTo>
                    <a:pt x="4655566" y="0"/>
                  </a:moveTo>
                  <a:lnTo>
                    <a:pt x="0" y="0"/>
                  </a:lnTo>
                  <a:lnTo>
                    <a:pt x="0" y="109727"/>
                  </a:lnTo>
                  <a:lnTo>
                    <a:pt x="4655566" y="109727"/>
                  </a:lnTo>
                  <a:lnTo>
                    <a:pt x="4655566" y="0"/>
                  </a:lnTo>
                  <a:close/>
                </a:path>
              </a:pathLst>
            </a:custGeom>
            <a:solidFill>
              <a:srgbClr val="CC0000"/>
            </a:solidFill>
          </p:spPr>
          <p:txBody>
            <a:bodyPr wrap="square" lIns="0" tIns="0" rIns="0" bIns="0" rtlCol="0"/>
            <a:lstStyle/>
            <a:p/>
          </p:txBody>
        </p:sp>
        <p:sp>
          <p:nvSpPr>
            <p:cNvPr id="6" name="object 4"/>
            <p:cNvSpPr/>
            <p:nvPr/>
          </p:nvSpPr>
          <p:spPr>
            <a:xfrm>
              <a:off x="574548" y="1053083"/>
              <a:ext cx="7958455" cy="0"/>
            </a:xfrm>
            <a:custGeom>
              <a:avLst/>
              <a:gdLst/>
              <a:ahLst/>
              <a:cxnLst/>
              <a:rect l="l" t="t" r="r" b="b"/>
              <a:pathLst>
                <a:path w="7958455">
                  <a:moveTo>
                    <a:pt x="0" y="0"/>
                  </a:moveTo>
                  <a:lnTo>
                    <a:pt x="7958328" y="0"/>
                  </a:lnTo>
                </a:path>
              </a:pathLst>
            </a:custGeom>
            <a:ln w="9144">
              <a:solidFill>
                <a:srgbClr val="CC0000"/>
              </a:solidFill>
            </a:ln>
          </p:spPr>
          <p:txBody>
            <a:bodyPr wrap="square" lIns="0" tIns="0" rIns="0" bIns="0" rtlCol="0"/>
            <a:lstStyle/>
            <a:p/>
          </p:txBody>
        </p:sp>
      </p:grpSp>
      <p:sp>
        <p:nvSpPr>
          <p:cNvPr id="7" name="object 5"/>
          <p:cNvSpPr txBox="1"/>
          <p:nvPr/>
        </p:nvSpPr>
        <p:spPr>
          <a:xfrm>
            <a:off x="437515" y="429895"/>
            <a:ext cx="4682490" cy="505460"/>
          </a:xfrm>
          <a:prstGeom prst="rect">
            <a:avLst/>
          </a:prstGeom>
        </p:spPr>
        <p:txBody>
          <a:bodyPr vert="horz" wrap="square" lIns="0" tIns="13335" rIns="0" bIns="0" rtlCol="0">
            <a:spAutoFit/>
          </a:bodyPr>
          <a:lstStyle/>
          <a:p>
            <a:pPr marL="12700">
              <a:lnSpc>
                <a:spcPct val="100000"/>
              </a:lnSpc>
              <a:spcBef>
                <a:spcPts val="105"/>
              </a:spcBef>
            </a:pPr>
            <a:r>
              <a:rPr lang="en-US" altLang="zh-CN" sz="3200" b="1" spc="790" dirty="0">
                <a:solidFill>
                  <a:srgbClr val="CC0000"/>
                </a:solidFill>
                <a:latin typeface="宋体" panose="02010600030101010101" pitchFamily="2" charset="-122"/>
                <a:ea typeface="宋体" panose="02010600030101010101" pitchFamily="2" charset="-122"/>
                <a:cs typeface="黑体" panose="02010609060101010101" charset="-122"/>
              </a:rPr>
              <a:t>4.3 </a:t>
            </a:r>
            <a:r>
              <a:rPr lang="zh-CN" altLang="en-US" sz="3200" b="1" spc="790" dirty="0">
                <a:solidFill>
                  <a:srgbClr val="CC0000"/>
                </a:solidFill>
                <a:latin typeface="宋体" panose="02010600030101010101" pitchFamily="2" charset="-122"/>
                <a:ea typeface="宋体" panose="02010600030101010101" pitchFamily="2" charset="-122"/>
                <a:cs typeface="黑体" panose="02010609060101010101" charset="-122"/>
              </a:rPr>
              <a:t>模糊评价法</a:t>
            </a:r>
            <a:endParaRPr lang="zh-CN" altLang="en-US" sz="3200" b="1" spc="790" dirty="0">
              <a:solidFill>
                <a:srgbClr val="CC0000"/>
              </a:solidFill>
              <a:latin typeface="宋体" panose="02010600030101010101" pitchFamily="2" charset="-122"/>
              <a:ea typeface="宋体" panose="02010600030101010101" pitchFamily="2" charset="-122"/>
              <a:cs typeface="黑体" panose="02010609060101010101" charset="-122"/>
            </a:endParaRPr>
          </a:p>
        </p:txBody>
      </p:sp>
      <p:sp>
        <p:nvSpPr>
          <p:cNvPr id="2" name="文本框 1"/>
          <p:cNvSpPr txBox="1"/>
          <p:nvPr/>
        </p:nvSpPr>
        <p:spPr>
          <a:xfrm>
            <a:off x="500380" y="2918460"/>
            <a:ext cx="11191240" cy="2027555"/>
          </a:xfrm>
          <a:prstGeom prst="rect">
            <a:avLst/>
          </a:prstGeom>
          <a:noFill/>
        </p:spPr>
        <p:txBody>
          <a:bodyPr wrap="square" rtlCol="0" anchor="t">
            <a:spAutoFit/>
          </a:bodyPr>
          <a:p>
            <a:pPr>
              <a:lnSpc>
                <a:spcPct val="140000"/>
              </a:lnSpc>
            </a:pPr>
            <a:r>
              <a:rPr lang="zh-CN" altLang="en-US"/>
              <a:t>模糊综合评价法是一种基于模糊数学的综合评价方法。该综合评价法根据模糊数学的隶属度理论把定性评价转化为定量评价，即用模糊数学对受到多种因素制约的事物或对象做出一个总体的评价。它具有结果清晰，系统性强的特点，能较好地解决模糊的、难以量化的问题，适合各种非确定性问题的解决。但是由于主观性强，所以我们使用时一定加以说明，具体问题具体分析。</a:t>
            </a:r>
            <a:endParaRPr lang="zh-CN" altLang="en-US"/>
          </a:p>
          <a:p>
            <a:pPr>
              <a:lnSpc>
                <a:spcPct val="140000"/>
              </a:lnSpc>
            </a:pPr>
            <a:endParaRPr lang="zh-CN" altLang="en-US"/>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r>
              <a:rPr lang="zh-CN" altLang="en-US" sz="3200">
                <a:latin typeface="宋体" panose="02010600030101010101" pitchFamily="2" charset="-122"/>
                <a:ea typeface="宋体" panose="02010600030101010101" pitchFamily="2" charset="-122"/>
              </a:rPr>
              <a:t>为什么需要评价类模型？</a:t>
            </a:r>
            <a:endParaRPr lang="zh-CN" altLang="en-US" sz="3200">
              <a:latin typeface="宋体" panose="02010600030101010101" pitchFamily="2" charset="-122"/>
              <a:ea typeface="宋体" panose="02010600030101010101" pitchFamily="2" charset="-122"/>
            </a:endParaRPr>
          </a:p>
          <a:p>
            <a:r>
              <a:rPr lang="zh-CN" altLang="en-US" sz="3200">
                <a:latin typeface="宋体" panose="02010600030101010101" pitchFamily="2" charset="-122"/>
                <a:ea typeface="宋体" panose="02010600030101010101" pitchFamily="2" charset="-122"/>
              </a:rPr>
              <a:t>同一个问题，不同方案之间需要评价</a:t>
            </a:r>
            <a:endParaRPr lang="zh-CN" altLang="en-US" sz="3200">
              <a:latin typeface="宋体" panose="02010600030101010101" pitchFamily="2" charset="-122"/>
              <a:ea typeface="宋体" panose="02010600030101010101" pitchFamily="2" charset="-122"/>
            </a:endParaRPr>
          </a:p>
          <a:p>
            <a:r>
              <a:rPr lang="zh-CN" altLang="en-US" sz="3200">
                <a:latin typeface="宋体" panose="02010600030101010101" pitchFamily="2" charset="-122"/>
                <a:ea typeface="宋体" panose="02010600030101010101" pitchFamily="2" charset="-122"/>
              </a:rPr>
              <a:t>同一个问题，不同对象之间需要评价</a:t>
            </a:r>
            <a:endParaRPr lang="zh-CN" altLang="en-US" sz="3200">
              <a:latin typeface="宋体" panose="02010600030101010101" pitchFamily="2" charset="-122"/>
              <a:ea typeface="宋体" panose="02010600030101010101" pitchFamily="2" charset="-122"/>
            </a:endParaRPr>
          </a:p>
          <a:p>
            <a:r>
              <a:rPr lang="zh-CN" altLang="en-US" sz="3200">
                <a:latin typeface="宋体" panose="02010600030101010101" pitchFamily="2" charset="-122"/>
                <a:ea typeface="宋体" panose="02010600030101010101" pitchFamily="2" charset="-122"/>
              </a:rPr>
              <a:t>同一个问题，不同准则之间需要评价</a:t>
            </a:r>
            <a:endParaRPr lang="zh-CN" altLang="en-US" sz="3200">
              <a:latin typeface="宋体" panose="02010600030101010101" pitchFamily="2" charset="-122"/>
              <a:ea typeface="宋体" panose="02010600030101010101" pitchFamily="2" charset="-122"/>
            </a:endParaRPr>
          </a:p>
          <a:p>
            <a:r>
              <a:rPr lang="zh-CN" altLang="en-US" sz="3200">
                <a:latin typeface="宋体" panose="02010600030101010101" pitchFamily="2" charset="-122"/>
                <a:ea typeface="宋体" panose="02010600030101010101" pitchFamily="2" charset="-122"/>
              </a:rPr>
              <a:t>评价体系的不统一和片面化</a:t>
            </a:r>
            <a:endParaRPr lang="zh-CN" altLang="en-US" sz="3200">
              <a:latin typeface="宋体" panose="02010600030101010101" pitchFamily="2" charset="-122"/>
              <a:ea typeface="宋体" panose="02010600030101010101" pitchFamily="2" charset="-122"/>
            </a:endParaRPr>
          </a:p>
        </p:txBody>
      </p:sp>
      <p:grpSp>
        <p:nvGrpSpPr>
          <p:cNvPr id="4" name="object 2"/>
          <p:cNvGrpSpPr/>
          <p:nvPr/>
        </p:nvGrpSpPr>
        <p:grpSpPr>
          <a:xfrm>
            <a:off x="194818" y="1062481"/>
            <a:ext cx="7958455" cy="114300"/>
            <a:chOff x="574548" y="1048511"/>
            <a:chExt cx="7958455" cy="114300"/>
          </a:xfrm>
        </p:grpSpPr>
        <p:sp>
          <p:nvSpPr>
            <p:cNvPr id="5" name="object 3"/>
            <p:cNvSpPr/>
            <p:nvPr/>
          </p:nvSpPr>
          <p:spPr>
            <a:xfrm>
              <a:off x="574548" y="1053083"/>
              <a:ext cx="4655820" cy="109855"/>
            </a:xfrm>
            <a:custGeom>
              <a:avLst/>
              <a:gdLst/>
              <a:ahLst/>
              <a:cxnLst/>
              <a:rect l="l" t="t" r="r" b="b"/>
              <a:pathLst>
                <a:path w="4655820" h="109855">
                  <a:moveTo>
                    <a:pt x="4655566" y="0"/>
                  </a:moveTo>
                  <a:lnTo>
                    <a:pt x="0" y="0"/>
                  </a:lnTo>
                  <a:lnTo>
                    <a:pt x="0" y="109727"/>
                  </a:lnTo>
                  <a:lnTo>
                    <a:pt x="4655566" y="109727"/>
                  </a:lnTo>
                  <a:lnTo>
                    <a:pt x="4655566" y="0"/>
                  </a:lnTo>
                  <a:close/>
                </a:path>
              </a:pathLst>
            </a:custGeom>
            <a:solidFill>
              <a:srgbClr val="CC0000"/>
            </a:solidFill>
          </p:spPr>
          <p:txBody>
            <a:bodyPr wrap="square" lIns="0" tIns="0" rIns="0" bIns="0" rtlCol="0"/>
            <a:lstStyle/>
            <a:p/>
          </p:txBody>
        </p:sp>
        <p:sp>
          <p:nvSpPr>
            <p:cNvPr id="6" name="object 4"/>
            <p:cNvSpPr/>
            <p:nvPr/>
          </p:nvSpPr>
          <p:spPr>
            <a:xfrm>
              <a:off x="574548" y="1053083"/>
              <a:ext cx="7958455" cy="0"/>
            </a:xfrm>
            <a:custGeom>
              <a:avLst/>
              <a:gdLst/>
              <a:ahLst/>
              <a:cxnLst/>
              <a:rect l="l" t="t" r="r" b="b"/>
              <a:pathLst>
                <a:path w="7958455">
                  <a:moveTo>
                    <a:pt x="0" y="0"/>
                  </a:moveTo>
                  <a:lnTo>
                    <a:pt x="7958328" y="0"/>
                  </a:lnTo>
                </a:path>
              </a:pathLst>
            </a:custGeom>
            <a:ln w="9144">
              <a:solidFill>
                <a:srgbClr val="CC0000"/>
              </a:solidFill>
            </a:ln>
          </p:spPr>
          <p:txBody>
            <a:bodyPr wrap="square" lIns="0" tIns="0" rIns="0" bIns="0" rtlCol="0"/>
            <a:lstStyle/>
            <a:p/>
          </p:txBody>
        </p:sp>
      </p:grpSp>
      <p:sp>
        <p:nvSpPr>
          <p:cNvPr id="7" name="object 5"/>
          <p:cNvSpPr txBox="1"/>
          <p:nvPr/>
        </p:nvSpPr>
        <p:spPr>
          <a:xfrm>
            <a:off x="437515" y="429895"/>
            <a:ext cx="4272915" cy="505460"/>
          </a:xfrm>
          <a:prstGeom prst="rect">
            <a:avLst/>
          </a:prstGeom>
        </p:spPr>
        <p:txBody>
          <a:bodyPr vert="horz" wrap="square" lIns="0" tIns="13335" rIns="0" bIns="0" rtlCol="0">
            <a:spAutoFit/>
          </a:bodyPr>
          <a:lstStyle/>
          <a:p>
            <a:pPr marL="12700">
              <a:lnSpc>
                <a:spcPct val="100000"/>
              </a:lnSpc>
              <a:spcBef>
                <a:spcPts val="105"/>
              </a:spcBef>
            </a:pPr>
            <a:r>
              <a:rPr lang="en-US" altLang="zh-CN" sz="3200" b="1" spc="790" dirty="0">
                <a:solidFill>
                  <a:srgbClr val="CC0000"/>
                </a:solidFill>
                <a:latin typeface="宋体" panose="02010600030101010101" pitchFamily="2" charset="-122"/>
                <a:ea typeface="宋体" panose="02010600030101010101" pitchFamily="2" charset="-122"/>
                <a:cs typeface="黑体" panose="02010609060101010101" charset="-122"/>
              </a:rPr>
              <a:t>4.1 </a:t>
            </a:r>
            <a:r>
              <a:rPr lang="zh-CN" altLang="en-US" sz="3200" b="1" spc="790" dirty="0">
                <a:solidFill>
                  <a:srgbClr val="CC0000"/>
                </a:solidFill>
                <a:latin typeface="宋体" panose="02010600030101010101" pitchFamily="2" charset="-122"/>
                <a:ea typeface="宋体" panose="02010600030101010101" pitchFamily="2" charset="-122"/>
                <a:cs typeface="黑体" panose="02010609060101010101" charset="-122"/>
              </a:rPr>
              <a:t>层次分析法</a:t>
            </a:r>
            <a:endParaRPr lang="zh-CN" altLang="en-US" sz="3200" b="1" spc="790" dirty="0">
              <a:solidFill>
                <a:srgbClr val="CC0000"/>
              </a:solidFill>
              <a:latin typeface="宋体" panose="02010600030101010101" pitchFamily="2" charset="-122"/>
              <a:ea typeface="宋体" panose="02010600030101010101" pitchFamily="2" charset="-122"/>
              <a:cs typeface="黑体" panose="02010609060101010101" charset="-122"/>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r>
              <a:rPr lang="en-US" altLang="zh-CN" sz="3200">
                <a:latin typeface="宋体" panose="02010600030101010101" pitchFamily="2" charset="-122"/>
                <a:ea typeface="宋体" panose="02010600030101010101" pitchFamily="2" charset="-122"/>
              </a:rPr>
              <a:t>CRITIC</a:t>
            </a:r>
            <a:r>
              <a:rPr lang="zh-CN" altLang="en-US" sz="3200">
                <a:latin typeface="宋体" panose="02010600030101010101" pitchFamily="2" charset="-122"/>
                <a:ea typeface="宋体" panose="02010600030101010101" pitchFamily="2" charset="-122"/>
              </a:rPr>
              <a:t>评价</a:t>
            </a:r>
            <a:endParaRPr lang="zh-CN" altLang="en-US" sz="3200">
              <a:latin typeface="宋体" panose="02010600030101010101" pitchFamily="2" charset="-122"/>
              <a:ea typeface="宋体" panose="02010600030101010101" pitchFamily="2" charset="-122"/>
            </a:endParaRPr>
          </a:p>
        </p:txBody>
      </p:sp>
      <p:grpSp>
        <p:nvGrpSpPr>
          <p:cNvPr id="4" name="object 2"/>
          <p:cNvGrpSpPr/>
          <p:nvPr/>
        </p:nvGrpSpPr>
        <p:grpSpPr>
          <a:xfrm>
            <a:off x="194818" y="1062481"/>
            <a:ext cx="7958455" cy="114300"/>
            <a:chOff x="574548" y="1048511"/>
            <a:chExt cx="7958455" cy="114300"/>
          </a:xfrm>
        </p:grpSpPr>
        <p:sp>
          <p:nvSpPr>
            <p:cNvPr id="5" name="object 3"/>
            <p:cNvSpPr/>
            <p:nvPr/>
          </p:nvSpPr>
          <p:spPr>
            <a:xfrm>
              <a:off x="574548" y="1053083"/>
              <a:ext cx="4655820" cy="109855"/>
            </a:xfrm>
            <a:custGeom>
              <a:avLst/>
              <a:gdLst/>
              <a:ahLst/>
              <a:cxnLst/>
              <a:rect l="l" t="t" r="r" b="b"/>
              <a:pathLst>
                <a:path w="4655820" h="109855">
                  <a:moveTo>
                    <a:pt x="4655566" y="0"/>
                  </a:moveTo>
                  <a:lnTo>
                    <a:pt x="0" y="0"/>
                  </a:lnTo>
                  <a:lnTo>
                    <a:pt x="0" y="109727"/>
                  </a:lnTo>
                  <a:lnTo>
                    <a:pt x="4655566" y="109727"/>
                  </a:lnTo>
                  <a:lnTo>
                    <a:pt x="4655566" y="0"/>
                  </a:lnTo>
                  <a:close/>
                </a:path>
              </a:pathLst>
            </a:custGeom>
            <a:solidFill>
              <a:srgbClr val="CC0000"/>
            </a:solidFill>
          </p:spPr>
          <p:txBody>
            <a:bodyPr wrap="square" lIns="0" tIns="0" rIns="0" bIns="0" rtlCol="0"/>
            <a:lstStyle/>
            <a:p/>
          </p:txBody>
        </p:sp>
        <p:sp>
          <p:nvSpPr>
            <p:cNvPr id="6" name="object 4"/>
            <p:cNvSpPr/>
            <p:nvPr/>
          </p:nvSpPr>
          <p:spPr>
            <a:xfrm>
              <a:off x="574548" y="1053083"/>
              <a:ext cx="7958455" cy="0"/>
            </a:xfrm>
            <a:custGeom>
              <a:avLst/>
              <a:gdLst/>
              <a:ahLst/>
              <a:cxnLst/>
              <a:rect l="l" t="t" r="r" b="b"/>
              <a:pathLst>
                <a:path w="7958455">
                  <a:moveTo>
                    <a:pt x="0" y="0"/>
                  </a:moveTo>
                  <a:lnTo>
                    <a:pt x="7958328" y="0"/>
                  </a:lnTo>
                </a:path>
              </a:pathLst>
            </a:custGeom>
            <a:ln w="9144">
              <a:solidFill>
                <a:srgbClr val="CC0000"/>
              </a:solidFill>
            </a:ln>
          </p:spPr>
          <p:txBody>
            <a:bodyPr wrap="square" lIns="0" tIns="0" rIns="0" bIns="0" rtlCol="0"/>
            <a:lstStyle/>
            <a:p/>
          </p:txBody>
        </p:sp>
      </p:grpSp>
      <p:sp>
        <p:nvSpPr>
          <p:cNvPr id="7" name="object 5"/>
          <p:cNvSpPr txBox="1"/>
          <p:nvPr/>
        </p:nvSpPr>
        <p:spPr>
          <a:xfrm>
            <a:off x="437515" y="429895"/>
            <a:ext cx="4682490" cy="505460"/>
          </a:xfrm>
          <a:prstGeom prst="rect">
            <a:avLst/>
          </a:prstGeom>
        </p:spPr>
        <p:txBody>
          <a:bodyPr vert="horz" wrap="square" lIns="0" tIns="13335" rIns="0" bIns="0" rtlCol="0">
            <a:spAutoFit/>
          </a:bodyPr>
          <a:lstStyle/>
          <a:p>
            <a:pPr marL="12700">
              <a:lnSpc>
                <a:spcPct val="100000"/>
              </a:lnSpc>
              <a:spcBef>
                <a:spcPts val="105"/>
              </a:spcBef>
            </a:pPr>
            <a:r>
              <a:rPr lang="en-US" altLang="zh-CN" sz="3200" b="1" spc="790" dirty="0">
                <a:solidFill>
                  <a:srgbClr val="CC0000"/>
                </a:solidFill>
                <a:latin typeface="宋体" panose="02010600030101010101" pitchFamily="2" charset="-122"/>
                <a:ea typeface="宋体" panose="02010600030101010101" pitchFamily="2" charset="-122"/>
                <a:cs typeface="黑体" panose="02010609060101010101" charset="-122"/>
              </a:rPr>
              <a:t>4.4 CRITIC</a:t>
            </a:r>
            <a:r>
              <a:rPr lang="zh-CN" altLang="en-US" sz="3200" b="1" spc="790" dirty="0">
                <a:solidFill>
                  <a:srgbClr val="CC0000"/>
                </a:solidFill>
                <a:latin typeface="宋体" panose="02010600030101010101" pitchFamily="2" charset="-122"/>
                <a:ea typeface="宋体" panose="02010600030101010101" pitchFamily="2" charset="-122"/>
                <a:cs typeface="黑体" panose="02010609060101010101" charset="-122"/>
              </a:rPr>
              <a:t>评价</a:t>
            </a:r>
            <a:endParaRPr lang="zh-CN" altLang="en-US" sz="3200" b="1" spc="790" dirty="0">
              <a:solidFill>
                <a:srgbClr val="CC0000"/>
              </a:solidFill>
              <a:latin typeface="宋体" panose="02010600030101010101" pitchFamily="2" charset="-122"/>
              <a:ea typeface="宋体" panose="02010600030101010101" pitchFamily="2" charset="-122"/>
              <a:cs typeface="黑体" panose="02010609060101010101" charset="-122"/>
            </a:endParaRPr>
          </a:p>
        </p:txBody>
      </p:sp>
      <p:sp>
        <p:nvSpPr>
          <p:cNvPr id="2" name="文本框 1"/>
          <p:cNvSpPr txBox="1"/>
          <p:nvPr/>
        </p:nvSpPr>
        <p:spPr>
          <a:xfrm>
            <a:off x="649605" y="2613025"/>
            <a:ext cx="10927715" cy="2861310"/>
          </a:xfrm>
          <a:prstGeom prst="rect">
            <a:avLst/>
          </a:prstGeom>
          <a:noFill/>
        </p:spPr>
        <p:txBody>
          <a:bodyPr wrap="square" rtlCol="0" anchor="t">
            <a:spAutoFit/>
          </a:bodyPr>
          <a:p>
            <a:r>
              <a:rPr lang="zh-CN" altLang="en-US"/>
              <a:t>通常在确定指标权重时往往更多关注的是数据本身，而数据之间的波动性大小也是一种信息，或是数据之间的相关关系大小，也是一种信息，可利用数据波动性大小或数据相关关系大小计算权重。</a:t>
            </a:r>
            <a:endParaRPr lang="zh-CN" altLang="en-US"/>
          </a:p>
          <a:p>
            <a:endParaRPr lang="zh-CN" altLang="en-US"/>
          </a:p>
          <a:p>
            <a:r>
              <a:rPr lang="zh-CN" altLang="en-US"/>
              <a:t>CRITIC权重法是一种基于数据波动性的客观赋权法。其思想在于两项指标，分别是波动性（对比强度）和冲突性（相关性）指标。对比强度使用标准差进行表示，如果数据标准差越大说明波动越大，权重会越高；冲突性使用相关系数进行表示，如果指标之间的相关系数值越大，说明冲突性越小，那么其权重也就越低。权重计算时，对比强度与冲突性指标相乘，并且进行归一化处理，即得到最终的权重。</a:t>
            </a:r>
            <a:endParaRPr lang="zh-CN" altLang="en-US"/>
          </a:p>
          <a:p>
            <a:endParaRPr lang="zh-CN" altLang="en-US"/>
          </a:p>
          <a:p>
            <a:r>
              <a:rPr lang="zh-CN" altLang="en-US"/>
              <a:t>CRITIC权重法适用于数据稳定性可视作一种信息，并且分析的指标或因素之间有着一定的关联关系的数据。</a:t>
            </a:r>
            <a:endParaRPr lang="zh-CN" altLang="en-US"/>
          </a:p>
          <a:p>
            <a:endParaRPr lang="zh-CN" altLang="en-US"/>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r>
              <a:rPr lang="en-US" altLang="zh-CN" sz="3200">
                <a:latin typeface="宋体" panose="02010600030101010101" pitchFamily="2" charset="-122"/>
                <a:ea typeface="宋体" panose="02010600030101010101" pitchFamily="2" charset="-122"/>
              </a:rPr>
              <a:t>CRITIC</a:t>
            </a:r>
            <a:r>
              <a:rPr lang="zh-CN" altLang="en-US" sz="3200">
                <a:latin typeface="宋体" panose="02010600030101010101" pitchFamily="2" charset="-122"/>
                <a:ea typeface="宋体" panose="02010600030101010101" pitchFamily="2" charset="-122"/>
              </a:rPr>
              <a:t>评价</a:t>
            </a:r>
            <a:endParaRPr lang="zh-CN" altLang="en-US" sz="3200">
              <a:latin typeface="宋体" panose="02010600030101010101" pitchFamily="2" charset="-122"/>
              <a:ea typeface="宋体" panose="02010600030101010101" pitchFamily="2" charset="-122"/>
            </a:endParaRPr>
          </a:p>
        </p:txBody>
      </p:sp>
      <p:grpSp>
        <p:nvGrpSpPr>
          <p:cNvPr id="4" name="object 2"/>
          <p:cNvGrpSpPr/>
          <p:nvPr/>
        </p:nvGrpSpPr>
        <p:grpSpPr>
          <a:xfrm>
            <a:off x="194818" y="1062481"/>
            <a:ext cx="7958455" cy="114300"/>
            <a:chOff x="574548" y="1048511"/>
            <a:chExt cx="7958455" cy="114300"/>
          </a:xfrm>
        </p:grpSpPr>
        <p:sp>
          <p:nvSpPr>
            <p:cNvPr id="5" name="object 3"/>
            <p:cNvSpPr/>
            <p:nvPr/>
          </p:nvSpPr>
          <p:spPr>
            <a:xfrm>
              <a:off x="574548" y="1053083"/>
              <a:ext cx="4655820" cy="109855"/>
            </a:xfrm>
            <a:custGeom>
              <a:avLst/>
              <a:gdLst/>
              <a:ahLst/>
              <a:cxnLst/>
              <a:rect l="l" t="t" r="r" b="b"/>
              <a:pathLst>
                <a:path w="4655820" h="109855">
                  <a:moveTo>
                    <a:pt x="4655566" y="0"/>
                  </a:moveTo>
                  <a:lnTo>
                    <a:pt x="0" y="0"/>
                  </a:lnTo>
                  <a:lnTo>
                    <a:pt x="0" y="109727"/>
                  </a:lnTo>
                  <a:lnTo>
                    <a:pt x="4655566" y="109727"/>
                  </a:lnTo>
                  <a:lnTo>
                    <a:pt x="4655566" y="0"/>
                  </a:lnTo>
                  <a:close/>
                </a:path>
              </a:pathLst>
            </a:custGeom>
            <a:solidFill>
              <a:srgbClr val="CC0000"/>
            </a:solidFill>
          </p:spPr>
          <p:txBody>
            <a:bodyPr wrap="square" lIns="0" tIns="0" rIns="0" bIns="0" rtlCol="0"/>
            <a:lstStyle/>
            <a:p/>
          </p:txBody>
        </p:sp>
        <p:sp>
          <p:nvSpPr>
            <p:cNvPr id="6" name="object 4"/>
            <p:cNvSpPr/>
            <p:nvPr/>
          </p:nvSpPr>
          <p:spPr>
            <a:xfrm>
              <a:off x="574548" y="1053083"/>
              <a:ext cx="7958455" cy="0"/>
            </a:xfrm>
            <a:custGeom>
              <a:avLst/>
              <a:gdLst/>
              <a:ahLst/>
              <a:cxnLst/>
              <a:rect l="l" t="t" r="r" b="b"/>
              <a:pathLst>
                <a:path w="7958455">
                  <a:moveTo>
                    <a:pt x="0" y="0"/>
                  </a:moveTo>
                  <a:lnTo>
                    <a:pt x="7958328" y="0"/>
                  </a:lnTo>
                </a:path>
              </a:pathLst>
            </a:custGeom>
            <a:ln w="9144">
              <a:solidFill>
                <a:srgbClr val="CC0000"/>
              </a:solidFill>
            </a:ln>
          </p:spPr>
          <p:txBody>
            <a:bodyPr wrap="square" lIns="0" tIns="0" rIns="0" bIns="0" rtlCol="0"/>
            <a:lstStyle/>
            <a:p/>
          </p:txBody>
        </p:sp>
      </p:grpSp>
      <p:sp>
        <p:nvSpPr>
          <p:cNvPr id="7" name="object 5"/>
          <p:cNvSpPr txBox="1"/>
          <p:nvPr/>
        </p:nvSpPr>
        <p:spPr>
          <a:xfrm>
            <a:off x="437515" y="429895"/>
            <a:ext cx="4682490" cy="505460"/>
          </a:xfrm>
          <a:prstGeom prst="rect">
            <a:avLst/>
          </a:prstGeom>
        </p:spPr>
        <p:txBody>
          <a:bodyPr vert="horz" wrap="square" lIns="0" tIns="13335" rIns="0" bIns="0" rtlCol="0">
            <a:spAutoFit/>
          </a:bodyPr>
          <a:lstStyle/>
          <a:p>
            <a:pPr marL="12700">
              <a:lnSpc>
                <a:spcPct val="100000"/>
              </a:lnSpc>
              <a:spcBef>
                <a:spcPts val="105"/>
              </a:spcBef>
            </a:pPr>
            <a:r>
              <a:rPr lang="en-US" altLang="zh-CN" sz="3200" b="1" spc="790" dirty="0">
                <a:solidFill>
                  <a:srgbClr val="CC0000"/>
                </a:solidFill>
                <a:latin typeface="宋体" panose="02010600030101010101" pitchFamily="2" charset="-122"/>
                <a:ea typeface="宋体" panose="02010600030101010101" pitchFamily="2" charset="-122"/>
                <a:cs typeface="黑体" panose="02010609060101010101" charset="-122"/>
              </a:rPr>
              <a:t>4.4 CRITIC</a:t>
            </a:r>
            <a:r>
              <a:rPr lang="zh-CN" altLang="en-US" sz="3200" b="1" spc="790" dirty="0">
                <a:solidFill>
                  <a:srgbClr val="CC0000"/>
                </a:solidFill>
                <a:latin typeface="宋体" panose="02010600030101010101" pitchFamily="2" charset="-122"/>
                <a:ea typeface="宋体" panose="02010600030101010101" pitchFamily="2" charset="-122"/>
                <a:cs typeface="黑体" panose="02010609060101010101" charset="-122"/>
              </a:rPr>
              <a:t>评价</a:t>
            </a:r>
            <a:endParaRPr lang="zh-CN" altLang="en-US" sz="3200" b="1" spc="790" dirty="0">
              <a:solidFill>
                <a:srgbClr val="CC0000"/>
              </a:solidFill>
              <a:latin typeface="宋体" panose="02010600030101010101" pitchFamily="2" charset="-122"/>
              <a:ea typeface="宋体" panose="02010600030101010101" pitchFamily="2" charset="-122"/>
              <a:cs typeface="黑体" panose="02010609060101010101" charset="-122"/>
            </a:endParaRPr>
          </a:p>
        </p:txBody>
      </p:sp>
      <p:pic>
        <p:nvPicPr>
          <p:cNvPr id="2" name="图片 1"/>
          <p:cNvPicPr>
            <a:picLocks noChangeAspect="1"/>
          </p:cNvPicPr>
          <p:nvPr/>
        </p:nvPicPr>
        <p:blipFill>
          <a:blip r:embed="rId1"/>
          <a:stretch>
            <a:fillRect/>
          </a:stretch>
        </p:blipFill>
        <p:spPr>
          <a:xfrm>
            <a:off x="689610" y="2361565"/>
            <a:ext cx="10184765" cy="4496435"/>
          </a:xfrm>
          <a:prstGeom prst="rect">
            <a:avLst/>
          </a:prstGeom>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r>
              <a:rPr lang="en-US" altLang="zh-CN" sz="3200">
                <a:latin typeface="宋体" panose="02010600030101010101" pitchFamily="2" charset="-122"/>
                <a:ea typeface="宋体" panose="02010600030101010101" pitchFamily="2" charset="-122"/>
              </a:rPr>
              <a:t>CRITIC</a:t>
            </a:r>
            <a:r>
              <a:rPr lang="zh-CN" altLang="en-US" sz="3200">
                <a:latin typeface="宋体" panose="02010600030101010101" pitchFamily="2" charset="-122"/>
                <a:ea typeface="宋体" panose="02010600030101010101" pitchFamily="2" charset="-122"/>
              </a:rPr>
              <a:t>评价</a:t>
            </a:r>
            <a:endParaRPr lang="zh-CN" altLang="en-US" sz="3200">
              <a:latin typeface="宋体" panose="02010600030101010101" pitchFamily="2" charset="-122"/>
              <a:ea typeface="宋体" panose="02010600030101010101" pitchFamily="2" charset="-122"/>
            </a:endParaRPr>
          </a:p>
        </p:txBody>
      </p:sp>
      <p:grpSp>
        <p:nvGrpSpPr>
          <p:cNvPr id="4" name="object 2"/>
          <p:cNvGrpSpPr/>
          <p:nvPr/>
        </p:nvGrpSpPr>
        <p:grpSpPr>
          <a:xfrm>
            <a:off x="194818" y="1062481"/>
            <a:ext cx="7958455" cy="114300"/>
            <a:chOff x="574548" y="1048511"/>
            <a:chExt cx="7958455" cy="114300"/>
          </a:xfrm>
        </p:grpSpPr>
        <p:sp>
          <p:nvSpPr>
            <p:cNvPr id="5" name="object 3"/>
            <p:cNvSpPr/>
            <p:nvPr/>
          </p:nvSpPr>
          <p:spPr>
            <a:xfrm>
              <a:off x="574548" y="1053083"/>
              <a:ext cx="4655820" cy="109855"/>
            </a:xfrm>
            <a:custGeom>
              <a:avLst/>
              <a:gdLst/>
              <a:ahLst/>
              <a:cxnLst/>
              <a:rect l="l" t="t" r="r" b="b"/>
              <a:pathLst>
                <a:path w="4655820" h="109855">
                  <a:moveTo>
                    <a:pt x="4655566" y="0"/>
                  </a:moveTo>
                  <a:lnTo>
                    <a:pt x="0" y="0"/>
                  </a:lnTo>
                  <a:lnTo>
                    <a:pt x="0" y="109727"/>
                  </a:lnTo>
                  <a:lnTo>
                    <a:pt x="4655566" y="109727"/>
                  </a:lnTo>
                  <a:lnTo>
                    <a:pt x="4655566" y="0"/>
                  </a:lnTo>
                  <a:close/>
                </a:path>
              </a:pathLst>
            </a:custGeom>
            <a:solidFill>
              <a:srgbClr val="CC0000"/>
            </a:solidFill>
          </p:spPr>
          <p:txBody>
            <a:bodyPr wrap="square" lIns="0" tIns="0" rIns="0" bIns="0" rtlCol="0"/>
            <a:lstStyle/>
            <a:p/>
          </p:txBody>
        </p:sp>
        <p:sp>
          <p:nvSpPr>
            <p:cNvPr id="6" name="object 4"/>
            <p:cNvSpPr/>
            <p:nvPr/>
          </p:nvSpPr>
          <p:spPr>
            <a:xfrm>
              <a:off x="574548" y="1053083"/>
              <a:ext cx="7958455" cy="0"/>
            </a:xfrm>
            <a:custGeom>
              <a:avLst/>
              <a:gdLst/>
              <a:ahLst/>
              <a:cxnLst/>
              <a:rect l="l" t="t" r="r" b="b"/>
              <a:pathLst>
                <a:path w="7958455">
                  <a:moveTo>
                    <a:pt x="0" y="0"/>
                  </a:moveTo>
                  <a:lnTo>
                    <a:pt x="7958328" y="0"/>
                  </a:lnTo>
                </a:path>
              </a:pathLst>
            </a:custGeom>
            <a:ln w="9144">
              <a:solidFill>
                <a:srgbClr val="CC0000"/>
              </a:solidFill>
            </a:ln>
          </p:spPr>
          <p:txBody>
            <a:bodyPr wrap="square" lIns="0" tIns="0" rIns="0" bIns="0" rtlCol="0"/>
            <a:lstStyle/>
            <a:p/>
          </p:txBody>
        </p:sp>
      </p:grpSp>
      <p:sp>
        <p:nvSpPr>
          <p:cNvPr id="7" name="object 5"/>
          <p:cNvSpPr txBox="1"/>
          <p:nvPr/>
        </p:nvSpPr>
        <p:spPr>
          <a:xfrm>
            <a:off x="437515" y="429895"/>
            <a:ext cx="4682490" cy="505460"/>
          </a:xfrm>
          <a:prstGeom prst="rect">
            <a:avLst/>
          </a:prstGeom>
        </p:spPr>
        <p:txBody>
          <a:bodyPr vert="horz" wrap="square" lIns="0" tIns="13335" rIns="0" bIns="0" rtlCol="0">
            <a:spAutoFit/>
          </a:bodyPr>
          <a:lstStyle/>
          <a:p>
            <a:pPr marL="12700">
              <a:lnSpc>
                <a:spcPct val="100000"/>
              </a:lnSpc>
              <a:spcBef>
                <a:spcPts val="105"/>
              </a:spcBef>
            </a:pPr>
            <a:r>
              <a:rPr lang="en-US" altLang="zh-CN" sz="3200" b="1" spc="790" dirty="0">
                <a:solidFill>
                  <a:srgbClr val="CC0000"/>
                </a:solidFill>
                <a:latin typeface="宋体" panose="02010600030101010101" pitchFamily="2" charset="-122"/>
                <a:ea typeface="宋体" panose="02010600030101010101" pitchFamily="2" charset="-122"/>
                <a:cs typeface="黑体" panose="02010609060101010101" charset="-122"/>
              </a:rPr>
              <a:t>4.4 CRITIC</a:t>
            </a:r>
            <a:r>
              <a:rPr lang="zh-CN" altLang="en-US" sz="3200" b="1" spc="790" dirty="0">
                <a:solidFill>
                  <a:srgbClr val="CC0000"/>
                </a:solidFill>
                <a:latin typeface="宋体" panose="02010600030101010101" pitchFamily="2" charset="-122"/>
                <a:ea typeface="宋体" panose="02010600030101010101" pitchFamily="2" charset="-122"/>
                <a:cs typeface="黑体" panose="02010609060101010101" charset="-122"/>
              </a:rPr>
              <a:t>评价</a:t>
            </a:r>
            <a:endParaRPr lang="zh-CN" altLang="en-US" sz="3200" b="1" spc="790" dirty="0">
              <a:solidFill>
                <a:srgbClr val="CC0000"/>
              </a:solidFill>
              <a:latin typeface="宋体" panose="02010600030101010101" pitchFamily="2" charset="-122"/>
              <a:ea typeface="宋体" panose="02010600030101010101" pitchFamily="2" charset="-122"/>
              <a:cs typeface="黑体" panose="02010609060101010101" charset="-122"/>
            </a:endParaRPr>
          </a:p>
        </p:txBody>
      </p:sp>
      <p:pic>
        <p:nvPicPr>
          <p:cNvPr id="2" name="图片 1"/>
          <p:cNvPicPr>
            <a:picLocks noChangeAspect="1"/>
          </p:cNvPicPr>
          <p:nvPr/>
        </p:nvPicPr>
        <p:blipFill>
          <a:blip r:embed="rId1"/>
          <a:stretch>
            <a:fillRect/>
          </a:stretch>
        </p:blipFill>
        <p:spPr>
          <a:xfrm>
            <a:off x="608330" y="2478405"/>
            <a:ext cx="10210165" cy="3414395"/>
          </a:xfrm>
          <a:prstGeom prst="rect">
            <a:avLst/>
          </a:prstGeom>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r>
              <a:rPr lang="en-US" altLang="zh-CN" sz="3200">
                <a:latin typeface="宋体" panose="02010600030101010101" pitchFamily="2" charset="-122"/>
                <a:ea typeface="宋体" panose="02010600030101010101" pitchFamily="2" charset="-122"/>
              </a:rPr>
              <a:t>CRITIC</a:t>
            </a:r>
            <a:r>
              <a:rPr lang="zh-CN" altLang="en-US" sz="3200">
                <a:latin typeface="宋体" panose="02010600030101010101" pitchFamily="2" charset="-122"/>
                <a:ea typeface="宋体" panose="02010600030101010101" pitchFamily="2" charset="-122"/>
              </a:rPr>
              <a:t>评价</a:t>
            </a:r>
            <a:endParaRPr lang="zh-CN" altLang="en-US" sz="3200">
              <a:latin typeface="宋体" panose="02010600030101010101" pitchFamily="2" charset="-122"/>
              <a:ea typeface="宋体" panose="02010600030101010101" pitchFamily="2" charset="-122"/>
            </a:endParaRPr>
          </a:p>
        </p:txBody>
      </p:sp>
      <p:grpSp>
        <p:nvGrpSpPr>
          <p:cNvPr id="4" name="object 2"/>
          <p:cNvGrpSpPr/>
          <p:nvPr/>
        </p:nvGrpSpPr>
        <p:grpSpPr>
          <a:xfrm>
            <a:off x="194818" y="1062481"/>
            <a:ext cx="7958455" cy="114300"/>
            <a:chOff x="574548" y="1048511"/>
            <a:chExt cx="7958455" cy="114300"/>
          </a:xfrm>
        </p:grpSpPr>
        <p:sp>
          <p:nvSpPr>
            <p:cNvPr id="5" name="object 3"/>
            <p:cNvSpPr/>
            <p:nvPr/>
          </p:nvSpPr>
          <p:spPr>
            <a:xfrm>
              <a:off x="574548" y="1053083"/>
              <a:ext cx="4655820" cy="109855"/>
            </a:xfrm>
            <a:custGeom>
              <a:avLst/>
              <a:gdLst/>
              <a:ahLst/>
              <a:cxnLst/>
              <a:rect l="l" t="t" r="r" b="b"/>
              <a:pathLst>
                <a:path w="4655820" h="109855">
                  <a:moveTo>
                    <a:pt x="4655566" y="0"/>
                  </a:moveTo>
                  <a:lnTo>
                    <a:pt x="0" y="0"/>
                  </a:lnTo>
                  <a:lnTo>
                    <a:pt x="0" y="109727"/>
                  </a:lnTo>
                  <a:lnTo>
                    <a:pt x="4655566" y="109727"/>
                  </a:lnTo>
                  <a:lnTo>
                    <a:pt x="4655566" y="0"/>
                  </a:lnTo>
                  <a:close/>
                </a:path>
              </a:pathLst>
            </a:custGeom>
            <a:solidFill>
              <a:srgbClr val="CC0000"/>
            </a:solidFill>
          </p:spPr>
          <p:txBody>
            <a:bodyPr wrap="square" lIns="0" tIns="0" rIns="0" bIns="0" rtlCol="0"/>
            <a:lstStyle/>
            <a:p/>
          </p:txBody>
        </p:sp>
        <p:sp>
          <p:nvSpPr>
            <p:cNvPr id="6" name="object 4"/>
            <p:cNvSpPr/>
            <p:nvPr/>
          </p:nvSpPr>
          <p:spPr>
            <a:xfrm>
              <a:off x="574548" y="1053083"/>
              <a:ext cx="7958455" cy="0"/>
            </a:xfrm>
            <a:custGeom>
              <a:avLst/>
              <a:gdLst/>
              <a:ahLst/>
              <a:cxnLst/>
              <a:rect l="l" t="t" r="r" b="b"/>
              <a:pathLst>
                <a:path w="7958455">
                  <a:moveTo>
                    <a:pt x="0" y="0"/>
                  </a:moveTo>
                  <a:lnTo>
                    <a:pt x="7958328" y="0"/>
                  </a:lnTo>
                </a:path>
              </a:pathLst>
            </a:custGeom>
            <a:ln w="9144">
              <a:solidFill>
                <a:srgbClr val="CC0000"/>
              </a:solidFill>
            </a:ln>
          </p:spPr>
          <p:txBody>
            <a:bodyPr wrap="square" lIns="0" tIns="0" rIns="0" bIns="0" rtlCol="0"/>
            <a:lstStyle/>
            <a:p/>
          </p:txBody>
        </p:sp>
      </p:grpSp>
      <p:sp>
        <p:nvSpPr>
          <p:cNvPr id="7" name="object 5"/>
          <p:cNvSpPr txBox="1"/>
          <p:nvPr/>
        </p:nvSpPr>
        <p:spPr>
          <a:xfrm>
            <a:off x="437515" y="429895"/>
            <a:ext cx="4682490" cy="505460"/>
          </a:xfrm>
          <a:prstGeom prst="rect">
            <a:avLst/>
          </a:prstGeom>
        </p:spPr>
        <p:txBody>
          <a:bodyPr vert="horz" wrap="square" lIns="0" tIns="13335" rIns="0" bIns="0" rtlCol="0">
            <a:spAutoFit/>
          </a:bodyPr>
          <a:lstStyle/>
          <a:p>
            <a:pPr marL="12700">
              <a:lnSpc>
                <a:spcPct val="100000"/>
              </a:lnSpc>
              <a:spcBef>
                <a:spcPts val="105"/>
              </a:spcBef>
            </a:pPr>
            <a:r>
              <a:rPr lang="en-US" altLang="zh-CN" sz="3200" b="1" spc="790" dirty="0">
                <a:solidFill>
                  <a:srgbClr val="CC0000"/>
                </a:solidFill>
                <a:latin typeface="宋体" panose="02010600030101010101" pitchFamily="2" charset="-122"/>
                <a:ea typeface="宋体" panose="02010600030101010101" pitchFamily="2" charset="-122"/>
                <a:cs typeface="黑体" panose="02010609060101010101" charset="-122"/>
              </a:rPr>
              <a:t>4.4 CRITIC</a:t>
            </a:r>
            <a:r>
              <a:rPr lang="zh-CN" altLang="en-US" sz="3200" b="1" spc="790" dirty="0">
                <a:solidFill>
                  <a:srgbClr val="CC0000"/>
                </a:solidFill>
                <a:latin typeface="宋体" panose="02010600030101010101" pitchFamily="2" charset="-122"/>
                <a:ea typeface="宋体" panose="02010600030101010101" pitchFamily="2" charset="-122"/>
                <a:cs typeface="黑体" panose="02010609060101010101" charset="-122"/>
              </a:rPr>
              <a:t>评价</a:t>
            </a:r>
            <a:endParaRPr lang="zh-CN" altLang="en-US" sz="3200" b="1" spc="790" dirty="0">
              <a:solidFill>
                <a:srgbClr val="CC0000"/>
              </a:solidFill>
              <a:latin typeface="宋体" panose="02010600030101010101" pitchFamily="2" charset="-122"/>
              <a:ea typeface="宋体" panose="02010600030101010101" pitchFamily="2" charset="-122"/>
              <a:cs typeface="黑体" panose="02010609060101010101" charset="-122"/>
            </a:endParaRPr>
          </a:p>
        </p:txBody>
      </p:sp>
      <p:pic>
        <p:nvPicPr>
          <p:cNvPr id="2" name="图片 1"/>
          <p:cNvPicPr>
            <a:picLocks noChangeAspect="1"/>
          </p:cNvPicPr>
          <p:nvPr/>
        </p:nvPicPr>
        <p:blipFill>
          <a:blip r:embed="rId1"/>
          <a:stretch>
            <a:fillRect/>
          </a:stretch>
        </p:blipFill>
        <p:spPr>
          <a:xfrm>
            <a:off x="690880" y="2621280"/>
            <a:ext cx="9890125" cy="3097530"/>
          </a:xfrm>
          <a:prstGeom prst="rect">
            <a:avLst/>
          </a:prstGeom>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r>
              <a:rPr lang="en-US" altLang="zh-CN" sz="3200">
                <a:latin typeface="宋体" panose="02010600030101010101" pitchFamily="2" charset="-122"/>
                <a:ea typeface="宋体" panose="02010600030101010101" pitchFamily="2" charset="-122"/>
              </a:rPr>
              <a:t>CRITIC</a:t>
            </a:r>
            <a:r>
              <a:rPr lang="zh-CN" altLang="en-US" sz="3200">
                <a:latin typeface="宋体" panose="02010600030101010101" pitchFamily="2" charset="-122"/>
                <a:ea typeface="宋体" panose="02010600030101010101" pitchFamily="2" charset="-122"/>
              </a:rPr>
              <a:t>评价</a:t>
            </a:r>
            <a:endParaRPr lang="zh-CN" altLang="en-US" sz="3200">
              <a:latin typeface="宋体" panose="02010600030101010101" pitchFamily="2" charset="-122"/>
              <a:ea typeface="宋体" panose="02010600030101010101" pitchFamily="2" charset="-122"/>
            </a:endParaRPr>
          </a:p>
        </p:txBody>
      </p:sp>
      <p:grpSp>
        <p:nvGrpSpPr>
          <p:cNvPr id="4" name="object 2"/>
          <p:cNvGrpSpPr/>
          <p:nvPr/>
        </p:nvGrpSpPr>
        <p:grpSpPr>
          <a:xfrm>
            <a:off x="194818" y="1062481"/>
            <a:ext cx="7958455" cy="114300"/>
            <a:chOff x="574548" y="1048511"/>
            <a:chExt cx="7958455" cy="114300"/>
          </a:xfrm>
        </p:grpSpPr>
        <p:sp>
          <p:nvSpPr>
            <p:cNvPr id="5" name="object 3"/>
            <p:cNvSpPr/>
            <p:nvPr/>
          </p:nvSpPr>
          <p:spPr>
            <a:xfrm>
              <a:off x="574548" y="1053083"/>
              <a:ext cx="4655820" cy="109855"/>
            </a:xfrm>
            <a:custGeom>
              <a:avLst/>
              <a:gdLst/>
              <a:ahLst/>
              <a:cxnLst/>
              <a:rect l="l" t="t" r="r" b="b"/>
              <a:pathLst>
                <a:path w="4655820" h="109855">
                  <a:moveTo>
                    <a:pt x="4655566" y="0"/>
                  </a:moveTo>
                  <a:lnTo>
                    <a:pt x="0" y="0"/>
                  </a:lnTo>
                  <a:lnTo>
                    <a:pt x="0" y="109727"/>
                  </a:lnTo>
                  <a:lnTo>
                    <a:pt x="4655566" y="109727"/>
                  </a:lnTo>
                  <a:lnTo>
                    <a:pt x="4655566" y="0"/>
                  </a:lnTo>
                  <a:close/>
                </a:path>
              </a:pathLst>
            </a:custGeom>
            <a:solidFill>
              <a:srgbClr val="CC0000"/>
            </a:solidFill>
          </p:spPr>
          <p:txBody>
            <a:bodyPr wrap="square" lIns="0" tIns="0" rIns="0" bIns="0" rtlCol="0"/>
            <a:lstStyle/>
            <a:p/>
          </p:txBody>
        </p:sp>
        <p:sp>
          <p:nvSpPr>
            <p:cNvPr id="6" name="object 4"/>
            <p:cNvSpPr/>
            <p:nvPr/>
          </p:nvSpPr>
          <p:spPr>
            <a:xfrm>
              <a:off x="574548" y="1053083"/>
              <a:ext cx="7958455" cy="0"/>
            </a:xfrm>
            <a:custGeom>
              <a:avLst/>
              <a:gdLst/>
              <a:ahLst/>
              <a:cxnLst/>
              <a:rect l="l" t="t" r="r" b="b"/>
              <a:pathLst>
                <a:path w="7958455">
                  <a:moveTo>
                    <a:pt x="0" y="0"/>
                  </a:moveTo>
                  <a:lnTo>
                    <a:pt x="7958328" y="0"/>
                  </a:lnTo>
                </a:path>
              </a:pathLst>
            </a:custGeom>
            <a:ln w="9144">
              <a:solidFill>
                <a:srgbClr val="CC0000"/>
              </a:solidFill>
            </a:ln>
          </p:spPr>
          <p:txBody>
            <a:bodyPr wrap="square" lIns="0" tIns="0" rIns="0" bIns="0" rtlCol="0"/>
            <a:lstStyle/>
            <a:p/>
          </p:txBody>
        </p:sp>
      </p:grpSp>
      <p:sp>
        <p:nvSpPr>
          <p:cNvPr id="7" name="object 5"/>
          <p:cNvSpPr txBox="1"/>
          <p:nvPr/>
        </p:nvSpPr>
        <p:spPr>
          <a:xfrm>
            <a:off x="437515" y="429895"/>
            <a:ext cx="4682490" cy="505460"/>
          </a:xfrm>
          <a:prstGeom prst="rect">
            <a:avLst/>
          </a:prstGeom>
        </p:spPr>
        <p:txBody>
          <a:bodyPr vert="horz" wrap="square" lIns="0" tIns="13335" rIns="0" bIns="0" rtlCol="0">
            <a:spAutoFit/>
          </a:bodyPr>
          <a:lstStyle/>
          <a:p>
            <a:pPr marL="12700">
              <a:lnSpc>
                <a:spcPct val="100000"/>
              </a:lnSpc>
              <a:spcBef>
                <a:spcPts val="105"/>
              </a:spcBef>
            </a:pPr>
            <a:r>
              <a:rPr lang="en-US" altLang="zh-CN" sz="3200" b="1" spc="790" dirty="0">
                <a:solidFill>
                  <a:srgbClr val="CC0000"/>
                </a:solidFill>
                <a:latin typeface="宋体" panose="02010600030101010101" pitchFamily="2" charset="-122"/>
                <a:ea typeface="宋体" panose="02010600030101010101" pitchFamily="2" charset="-122"/>
                <a:cs typeface="黑体" panose="02010609060101010101" charset="-122"/>
              </a:rPr>
              <a:t>4.4 CRITIC</a:t>
            </a:r>
            <a:r>
              <a:rPr lang="zh-CN" altLang="en-US" sz="3200" b="1" spc="790" dirty="0">
                <a:solidFill>
                  <a:srgbClr val="CC0000"/>
                </a:solidFill>
                <a:latin typeface="宋体" panose="02010600030101010101" pitchFamily="2" charset="-122"/>
                <a:ea typeface="宋体" panose="02010600030101010101" pitchFamily="2" charset="-122"/>
                <a:cs typeface="黑体" panose="02010609060101010101" charset="-122"/>
              </a:rPr>
              <a:t>评价</a:t>
            </a:r>
            <a:endParaRPr lang="zh-CN" altLang="en-US" sz="3200" b="1" spc="790" dirty="0">
              <a:solidFill>
                <a:srgbClr val="CC0000"/>
              </a:solidFill>
              <a:latin typeface="宋体" panose="02010600030101010101" pitchFamily="2" charset="-122"/>
              <a:ea typeface="宋体" panose="02010600030101010101" pitchFamily="2" charset="-122"/>
              <a:cs typeface="黑体" panose="02010609060101010101" charset="-122"/>
            </a:endParaRPr>
          </a:p>
        </p:txBody>
      </p:sp>
      <p:pic>
        <p:nvPicPr>
          <p:cNvPr id="2" name="图片 1"/>
          <p:cNvPicPr>
            <a:picLocks noChangeAspect="1"/>
          </p:cNvPicPr>
          <p:nvPr/>
        </p:nvPicPr>
        <p:blipFill>
          <a:blip r:embed="rId1"/>
          <a:stretch>
            <a:fillRect/>
          </a:stretch>
        </p:blipFill>
        <p:spPr>
          <a:xfrm>
            <a:off x="608330" y="2365375"/>
            <a:ext cx="10267950" cy="4270375"/>
          </a:xfrm>
          <a:prstGeom prst="rect">
            <a:avLst/>
          </a:prstGeom>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r>
              <a:rPr lang="zh-CN" altLang="en-US" sz="3200">
                <a:latin typeface="宋体" panose="02010600030101010101" pitchFamily="2" charset="-122"/>
                <a:ea typeface="宋体" panose="02010600030101010101" pitchFamily="2" charset="-122"/>
              </a:rPr>
              <a:t>回顾：线性代数知识</a:t>
            </a:r>
            <a:endParaRPr lang="zh-CN" altLang="en-US" sz="3200">
              <a:latin typeface="宋体" panose="02010600030101010101" pitchFamily="2" charset="-122"/>
              <a:ea typeface="宋体" panose="02010600030101010101" pitchFamily="2" charset="-122"/>
            </a:endParaRPr>
          </a:p>
        </p:txBody>
      </p:sp>
      <p:grpSp>
        <p:nvGrpSpPr>
          <p:cNvPr id="4" name="object 2"/>
          <p:cNvGrpSpPr/>
          <p:nvPr/>
        </p:nvGrpSpPr>
        <p:grpSpPr>
          <a:xfrm>
            <a:off x="194818" y="1062481"/>
            <a:ext cx="7958455" cy="114300"/>
            <a:chOff x="574548" y="1048511"/>
            <a:chExt cx="7958455" cy="114300"/>
          </a:xfrm>
        </p:grpSpPr>
        <p:sp>
          <p:nvSpPr>
            <p:cNvPr id="5" name="object 3"/>
            <p:cNvSpPr/>
            <p:nvPr/>
          </p:nvSpPr>
          <p:spPr>
            <a:xfrm>
              <a:off x="574548" y="1053083"/>
              <a:ext cx="4655820" cy="109855"/>
            </a:xfrm>
            <a:custGeom>
              <a:avLst/>
              <a:gdLst/>
              <a:ahLst/>
              <a:cxnLst/>
              <a:rect l="l" t="t" r="r" b="b"/>
              <a:pathLst>
                <a:path w="4655820" h="109855">
                  <a:moveTo>
                    <a:pt x="4655566" y="0"/>
                  </a:moveTo>
                  <a:lnTo>
                    <a:pt x="0" y="0"/>
                  </a:lnTo>
                  <a:lnTo>
                    <a:pt x="0" y="109727"/>
                  </a:lnTo>
                  <a:lnTo>
                    <a:pt x="4655566" y="109727"/>
                  </a:lnTo>
                  <a:lnTo>
                    <a:pt x="4655566" y="0"/>
                  </a:lnTo>
                  <a:close/>
                </a:path>
              </a:pathLst>
            </a:custGeom>
            <a:solidFill>
              <a:srgbClr val="CC0000"/>
            </a:solidFill>
          </p:spPr>
          <p:txBody>
            <a:bodyPr wrap="square" lIns="0" tIns="0" rIns="0" bIns="0" rtlCol="0"/>
            <a:lstStyle/>
            <a:p/>
          </p:txBody>
        </p:sp>
        <p:sp>
          <p:nvSpPr>
            <p:cNvPr id="6" name="object 4"/>
            <p:cNvSpPr/>
            <p:nvPr/>
          </p:nvSpPr>
          <p:spPr>
            <a:xfrm>
              <a:off x="574548" y="1053083"/>
              <a:ext cx="7958455" cy="0"/>
            </a:xfrm>
            <a:custGeom>
              <a:avLst/>
              <a:gdLst/>
              <a:ahLst/>
              <a:cxnLst/>
              <a:rect l="l" t="t" r="r" b="b"/>
              <a:pathLst>
                <a:path w="7958455">
                  <a:moveTo>
                    <a:pt x="0" y="0"/>
                  </a:moveTo>
                  <a:lnTo>
                    <a:pt x="7958328" y="0"/>
                  </a:lnTo>
                </a:path>
              </a:pathLst>
            </a:custGeom>
            <a:ln w="9144">
              <a:solidFill>
                <a:srgbClr val="CC0000"/>
              </a:solidFill>
            </a:ln>
          </p:spPr>
          <p:txBody>
            <a:bodyPr wrap="square" lIns="0" tIns="0" rIns="0" bIns="0" rtlCol="0"/>
            <a:lstStyle/>
            <a:p/>
          </p:txBody>
        </p:sp>
      </p:grpSp>
      <p:sp>
        <p:nvSpPr>
          <p:cNvPr id="7" name="object 5"/>
          <p:cNvSpPr txBox="1"/>
          <p:nvPr/>
        </p:nvSpPr>
        <p:spPr>
          <a:xfrm>
            <a:off x="437515" y="429895"/>
            <a:ext cx="4682490" cy="505460"/>
          </a:xfrm>
          <a:prstGeom prst="rect">
            <a:avLst/>
          </a:prstGeom>
        </p:spPr>
        <p:txBody>
          <a:bodyPr vert="horz" wrap="square" lIns="0" tIns="13335" rIns="0" bIns="0" rtlCol="0">
            <a:spAutoFit/>
          </a:bodyPr>
          <a:lstStyle/>
          <a:p>
            <a:pPr marL="12700">
              <a:lnSpc>
                <a:spcPct val="100000"/>
              </a:lnSpc>
              <a:spcBef>
                <a:spcPts val="105"/>
              </a:spcBef>
            </a:pPr>
            <a:r>
              <a:rPr lang="en-US" altLang="zh-CN" sz="3200" b="1" spc="790" dirty="0">
                <a:solidFill>
                  <a:srgbClr val="CC0000"/>
                </a:solidFill>
                <a:latin typeface="宋体" panose="02010600030101010101" pitchFamily="2" charset="-122"/>
                <a:ea typeface="宋体" panose="02010600030101010101" pitchFamily="2" charset="-122"/>
                <a:cs typeface="黑体" panose="02010609060101010101" charset="-122"/>
              </a:rPr>
              <a:t>4.5 </a:t>
            </a:r>
            <a:r>
              <a:rPr lang="zh-CN" altLang="en-US" sz="3200" b="1" spc="790" dirty="0">
                <a:solidFill>
                  <a:srgbClr val="CC0000"/>
                </a:solidFill>
                <a:latin typeface="宋体" panose="02010600030101010101" pitchFamily="2" charset="-122"/>
                <a:ea typeface="宋体" panose="02010600030101010101" pitchFamily="2" charset="-122"/>
                <a:cs typeface="黑体" panose="02010609060101010101" charset="-122"/>
              </a:rPr>
              <a:t>主成分分析</a:t>
            </a:r>
            <a:endParaRPr lang="zh-CN" altLang="en-US" sz="3200" b="1" spc="790" dirty="0">
              <a:solidFill>
                <a:srgbClr val="CC0000"/>
              </a:solidFill>
              <a:latin typeface="宋体" panose="02010600030101010101" pitchFamily="2" charset="-122"/>
              <a:ea typeface="宋体" panose="02010600030101010101" pitchFamily="2" charset="-122"/>
              <a:cs typeface="黑体" panose="02010609060101010101" charset="-122"/>
            </a:endParaRPr>
          </a:p>
        </p:txBody>
      </p:sp>
      <p:pic>
        <p:nvPicPr>
          <p:cNvPr id="2" name="图片 1"/>
          <p:cNvPicPr>
            <a:picLocks noChangeAspect="1"/>
          </p:cNvPicPr>
          <p:nvPr/>
        </p:nvPicPr>
        <p:blipFill>
          <a:blip r:embed="rId1"/>
          <a:stretch>
            <a:fillRect/>
          </a:stretch>
        </p:blipFill>
        <p:spPr>
          <a:xfrm>
            <a:off x="831850" y="2363470"/>
            <a:ext cx="6438265" cy="3747770"/>
          </a:xfrm>
          <a:prstGeom prst="rect">
            <a:avLst/>
          </a:prstGeom>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r>
              <a:rPr lang="zh-CN" altLang="en-US" sz="3200">
                <a:latin typeface="宋体" panose="02010600030101010101" pitchFamily="2" charset="-122"/>
                <a:ea typeface="宋体" panose="02010600030101010101" pitchFamily="2" charset="-122"/>
              </a:rPr>
              <a:t>回顾：线性代数知识</a:t>
            </a:r>
            <a:endParaRPr lang="zh-CN" altLang="en-US" sz="3200">
              <a:latin typeface="宋体" panose="02010600030101010101" pitchFamily="2" charset="-122"/>
              <a:ea typeface="宋体" panose="02010600030101010101" pitchFamily="2" charset="-122"/>
            </a:endParaRPr>
          </a:p>
        </p:txBody>
      </p:sp>
      <p:grpSp>
        <p:nvGrpSpPr>
          <p:cNvPr id="4" name="object 2"/>
          <p:cNvGrpSpPr/>
          <p:nvPr/>
        </p:nvGrpSpPr>
        <p:grpSpPr>
          <a:xfrm>
            <a:off x="194818" y="1062481"/>
            <a:ext cx="7958455" cy="114300"/>
            <a:chOff x="574548" y="1048511"/>
            <a:chExt cx="7958455" cy="114300"/>
          </a:xfrm>
        </p:grpSpPr>
        <p:sp>
          <p:nvSpPr>
            <p:cNvPr id="5" name="object 3"/>
            <p:cNvSpPr/>
            <p:nvPr/>
          </p:nvSpPr>
          <p:spPr>
            <a:xfrm>
              <a:off x="574548" y="1053083"/>
              <a:ext cx="4655820" cy="109855"/>
            </a:xfrm>
            <a:custGeom>
              <a:avLst/>
              <a:gdLst/>
              <a:ahLst/>
              <a:cxnLst/>
              <a:rect l="l" t="t" r="r" b="b"/>
              <a:pathLst>
                <a:path w="4655820" h="109855">
                  <a:moveTo>
                    <a:pt x="4655566" y="0"/>
                  </a:moveTo>
                  <a:lnTo>
                    <a:pt x="0" y="0"/>
                  </a:lnTo>
                  <a:lnTo>
                    <a:pt x="0" y="109727"/>
                  </a:lnTo>
                  <a:lnTo>
                    <a:pt x="4655566" y="109727"/>
                  </a:lnTo>
                  <a:lnTo>
                    <a:pt x="4655566" y="0"/>
                  </a:lnTo>
                  <a:close/>
                </a:path>
              </a:pathLst>
            </a:custGeom>
            <a:solidFill>
              <a:srgbClr val="CC0000"/>
            </a:solidFill>
          </p:spPr>
          <p:txBody>
            <a:bodyPr wrap="square" lIns="0" tIns="0" rIns="0" bIns="0" rtlCol="0"/>
            <a:lstStyle/>
            <a:p/>
          </p:txBody>
        </p:sp>
        <p:sp>
          <p:nvSpPr>
            <p:cNvPr id="6" name="object 4"/>
            <p:cNvSpPr/>
            <p:nvPr/>
          </p:nvSpPr>
          <p:spPr>
            <a:xfrm>
              <a:off x="574548" y="1053083"/>
              <a:ext cx="7958455" cy="0"/>
            </a:xfrm>
            <a:custGeom>
              <a:avLst/>
              <a:gdLst/>
              <a:ahLst/>
              <a:cxnLst/>
              <a:rect l="l" t="t" r="r" b="b"/>
              <a:pathLst>
                <a:path w="7958455">
                  <a:moveTo>
                    <a:pt x="0" y="0"/>
                  </a:moveTo>
                  <a:lnTo>
                    <a:pt x="7958328" y="0"/>
                  </a:lnTo>
                </a:path>
              </a:pathLst>
            </a:custGeom>
            <a:ln w="9144">
              <a:solidFill>
                <a:srgbClr val="CC0000"/>
              </a:solidFill>
            </a:ln>
          </p:spPr>
          <p:txBody>
            <a:bodyPr wrap="square" lIns="0" tIns="0" rIns="0" bIns="0" rtlCol="0"/>
            <a:lstStyle/>
            <a:p/>
          </p:txBody>
        </p:sp>
      </p:grpSp>
      <p:sp>
        <p:nvSpPr>
          <p:cNvPr id="7" name="object 5"/>
          <p:cNvSpPr txBox="1"/>
          <p:nvPr/>
        </p:nvSpPr>
        <p:spPr>
          <a:xfrm>
            <a:off x="437515" y="429895"/>
            <a:ext cx="4682490" cy="505460"/>
          </a:xfrm>
          <a:prstGeom prst="rect">
            <a:avLst/>
          </a:prstGeom>
        </p:spPr>
        <p:txBody>
          <a:bodyPr vert="horz" wrap="square" lIns="0" tIns="13335" rIns="0" bIns="0" rtlCol="0">
            <a:spAutoFit/>
          </a:bodyPr>
          <a:lstStyle/>
          <a:p>
            <a:pPr marL="12700">
              <a:lnSpc>
                <a:spcPct val="100000"/>
              </a:lnSpc>
              <a:spcBef>
                <a:spcPts val="105"/>
              </a:spcBef>
            </a:pPr>
            <a:r>
              <a:rPr lang="en-US" altLang="zh-CN" sz="3200" b="1" spc="790" dirty="0">
                <a:solidFill>
                  <a:srgbClr val="CC0000"/>
                </a:solidFill>
                <a:latin typeface="宋体" panose="02010600030101010101" pitchFamily="2" charset="-122"/>
                <a:ea typeface="宋体" panose="02010600030101010101" pitchFamily="2" charset="-122"/>
                <a:cs typeface="黑体" panose="02010609060101010101" charset="-122"/>
              </a:rPr>
              <a:t>4.5 </a:t>
            </a:r>
            <a:r>
              <a:rPr lang="zh-CN" altLang="en-US" sz="3200" b="1" spc="790" dirty="0">
                <a:solidFill>
                  <a:srgbClr val="CC0000"/>
                </a:solidFill>
                <a:latin typeface="宋体" panose="02010600030101010101" pitchFamily="2" charset="-122"/>
                <a:ea typeface="宋体" panose="02010600030101010101" pitchFamily="2" charset="-122"/>
                <a:cs typeface="黑体" panose="02010609060101010101" charset="-122"/>
              </a:rPr>
              <a:t>主成分分析</a:t>
            </a:r>
            <a:endParaRPr lang="zh-CN" altLang="en-US" sz="3200" b="1" spc="790" dirty="0">
              <a:solidFill>
                <a:srgbClr val="CC0000"/>
              </a:solidFill>
              <a:latin typeface="宋体" panose="02010600030101010101" pitchFamily="2" charset="-122"/>
              <a:ea typeface="宋体" panose="02010600030101010101" pitchFamily="2" charset="-122"/>
              <a:cs typeface="黑体" panose="02010609060101010101" charset="-122"/>
            </a:endParaRPr>
          </a:p>
        </p:txBody>
      </p:sp>
      <p:pic>
        <p:nvPicPr>
          <p:cNvPr id="2" name="图片 1"/>
          <p:cNvPicPr>
            <a:picLocks noChangeAspect="1"/>
          </p:cNvPicPr>
          <p:nvPr/>
        </p:nvPicPr>
        <p:blipFill>
          <a:blip r:embed="rId1"/>
          <a:stretch>
            <a:fillRect/>
          </a:stretch>
        </p:blipFill>
        <p:spPr>
          <a:xfrm>
            <a:off x="823595" y="2514600"/>
            <a:ext cx="8632190" cy="3292475"/>
          </a:xfrm>
          <a:prstGeom prst="rect">
            <a:avLst/>
          </a:prstGeom>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r>
              <a:rPr lang="zh-CN" altLang="en-US" sz="3200">
                <a:latin typeface="宋体" panose="02010600030101010101" pitchFamily="2" charset="-122"/>
                <a:ea typeface="宋体" panose="02010600030101010101" pitchFamily="2" charset="-122"/>
              </a:rPr>
              <a:t>主成分分析的基本流程</a:t>
            </a:r>
            <a:endParaRPr lang="zh-CN" altLang="en-US" sz="3200">
              <a:latin typeface="宋体" panose="02010600030101010101" pitchFamily="2" charset="-122"/>
              <a:ea typeface="宋体" panose="02010600030101010101" pitchFamily="2" charset="-122"/>
            </a:endParaRPr>
          </a:p>
        </p:txBody>
      </p:sp>
      <p:grpSp>
        <p:nvGrpSpPr>
          <p:cNvPr id="4" name="object 2"/>
          <p:cNvGrpSpPr/>
          <p:nvPr/>
        </p:nvGrpSpPr>
        <p:grpSpPr>
          <a:xfrm>
            <a:off x="194818" y="1062481"/>
            <a:ext cx="7958455" cy="114300"/>
            <a:chOff x="574548" y="1048511"/>
            <a:chExt cx="7958455" cy="114300"/>
          </a:xfrm>
        </p:grpSpPr>
        <p:sp>
          <p:nvSpPr>
            <p:cNvPr id="5" name="object 3"/>
            <p:cNvSpPr/>
            <p:nvPr/>
          </p:nvSpPr>
          <p:spPr>
            <a:xfrm>
              <a:off x="574548" y="1053083"/>
              <a:ext cx="4655820" cy="109855"/>
            </a:xfrm>
            <a:custGeom>
              <a:avLst/>
              <a:gdLst/>
              <a:ahLst/>
              <a:cxnLst/>
              <a:rect l="l" t="t" r="r" b="b"/>
              <a:pathLst>
                <a:path w="4655820" h="109855">
                  <a:moveTo>
                    <a:pt x="4655566" y="0"/>
                  </a:moveTo>
                  <a:lnTo>
                    <a:pt x="0" y="0"/>
                  </a:lnTo>
                  <a:lnTo>
                    <a:pt x="0" y="109727"/>
                  </a:lnTo>
                  <a:lnTo>
                    <a:pt x="4655566" y="109727"/>
                  </a:lnTo>
                  <a:lnTo>
                    <a:pt x="4655566" y="0"/>
                  </a:lnTo>
                  <a:close/>
                </a:path>
              </a:pathLst>
            </a:custGeom>
            <a:solidFill>
              <a:srgbClr val="CC0000"/>
            </a:solidFill>
          </p:spPr>
          <p:txBody>
            <a:bodyPr wrap="square" lIns="0" tIns="0" rIns="0" bIns="0" rtlCol="0"/>
            <a:lstStyle/>
            <a:p/>
          </p:txBody>
        </p:sp>
        <p:sp>
          <p:nvSpPr>
            <p:cNvPr id="6" name="object 4"/>
            <p:cNvSpPr/>
            <p:nvPr/>
          </p:nvSpPr>
          <p:spPr>
            <a:xfrm>
              <a:off x="574548" y="1053083"/>
              <a:ext cx="7958455" cy="0"/>
            </a:xfrm>
            <a:custGeom>
              <a:avLst/>
              <a:gdLst/>
              <a:ahLst/>
              <a:cxnLst/>
              <a:rect l="l" t="t" r="r" b="b"/>
              <a:pathLst>
                <a:path w="7958455">
                  <a:moveTo>
                    <a:pt x="0" y="0"/>
                  </a:moveTo>
                  <a:lnTo>
                    <a:pt x="7958328" y="0"/>
                  </a:lnTo>
                </a:path>
              </a:pathLst>
            </a:custGeom>
            <a:ln w="9144">
              <a:solidFill>
                <a:srgbClr val="CC0000"/>
              </a:solidFill>
            </a:ln>
          </p:spPr>
          <p:txBody>
            <a:bodyPr wrap="square" lIns="0" tIns="0" rIns="0" bIns="0" rtlCol="0"/>
            <a:lstStyle/>
            <a:p/>
          </p:txBody>
        </p:sp>
      </p:grpSp>
      <p:sp>
        <p:nvSpPr>
          <p:cNvPr id="7" name="object 5"/>
          <p:cNvSpPr txBox="1"/>
          <p:nvPr/>
        </p:nvSpPr>
        <p:spPr>
          <a:xfrm>
            <a:off x="437515" y="429895"/>
            <a:ext cx="4682490" cy="505460"/>
          </a:xfrm>
          <a:prstGeom prst="rect">
            <a:avLst/>
          </a:prstGeom>
        </p:spPr>
        <p:txBody>
          <a:bodyPr vert="horz" wrap="square" lIns="0" tIns="13335" rIns="0" bIns="0" rtlCol="0">
            <a:spAutoFit/>
          </a:bodyPr>
          <a:lstStyle/>
          <a:p>
            <a:pPr marL="12700">
              <a:lnSpc>
                <a:spcPct val="100000"/>
              </a:lnSpc>
              <a:spcBef>
                <a:spcPts val="105"/>
              </a:spcBef>
            </a:pPr>
            <a:r>
              <a:rPr lang="en-US" altLang="zh-CN" sz="3200" b="1" spc="790" dirty="0">
                <a:solidFill>
                  <a:srgbClr val="CC0000"/>
                </a:solidFill>
                <a:latin typeface="宋体" panose="02010600030101010101" pitchFamily="2" charset="-122"/>
                <a:ea typeface="宋体" panose="02010600030101010101" pitchFamily="2" charset="-122"/>
                <a:cs typeface="黑体" panose="02010609060101010101" charset="-122"/>
              </a:rPr>
              <a:t>4.5 </a:t>
            </a:r>
            <a:r>
              <a:rPr lang="zh-CN" altLang="en-US" sz="3200" b="1" spc="790" dirty="0">
                <a:solidFill>
                  <a:srgbClr val="CC0000"/>
                </a:solidFill>
                <a:latin typeface="宋体" panose="02010600030101010101" pitchFamily="2" charset="-122"/>
                <a:ea typeface="宋体" panose="02010600030101010101" pitchFamily="2" charset="-122"/>
                <a:cs typeface="黑体" panose="02010609060101010101" charset="-122"/>
              </a:rPr>
              <a:t>主成分分析</a:t>
            </a:r>
            <a:endParaRPr lang="zh-CN" altLang="en-US" sz="3200" b="1" spc="790" dirty="0">
              <a:solidFill>
                <a:srgbClr val="CC0000"/>
              </a:solidFill>
              <a:latin typeface="宋体" panose="02010600030101010101" pitchFamily="2" charset="-122"/>
              <a:ea typeface="宋体" panose="02010600030101010101" pitchFamily="2" charset="-122"/>
              <a:cs typeface="黑体" panose="02010609060101010101" charset="-122"/>
            </a:endParaRPr>
          </a:p>
        </p:txBody>
      </p:sp>
      <p:pic>
        <p:nvPicPr>
          <p:cNvPr id="2" name="图片 1"/>
          <p:cNvPicPr>
            <a:picLocks noChangeAspect="1"/>
          </p:cNvPicPr>
          <p:nvPr/>
        </p:nvPicPr>
        <p:blipFill>
          <a:blip r:embed="rId1"/>
          <a:stretch>
            <a:fillRect/>
          </a:stretch>
        </p:blipFill>
        <p:spPr>
          <a:xfrm>
            <a:off x="878840" y="2468245"/>
            <a:ext cx="8394700" cy="2803525"/>
          </a:xfrm>
          <a:prstGeom prst="rect">
            <a:avLst/>
          </a:prstGeom>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r>
              <a:rPr lang="zh-CN" altLang="en-US" sz="3200">
                <a:latin typeface="宋体" panose="02010600030101010101" pitchFamily="2" charset="-122"/>
                <a:ea typeface="宋体" panose="02010600030101010101" pitchFamily="2" charset="-122"/>
              </a:rPr>
              <a:t>主成分分析的基本流程</a:t>
            </a:r>
            <a:endParaRPr lang="zh-CN" altLang="en-US" sz="3200">
              <a:latin typeface="宋体" panose="02010600030101010101" pitchFamily="2" charset="-122"/>
              <a:ea typeface="宋体" panose="02010600030101010101" pitchFamily="2" charset="-122"/>
            </a:endParaRPr>
          </a:p>
        </p:txBody>
      </p:sp>
      <p:grpSp>
        <p:nvGrpSpPr>
          <p:cNvPr id="4" name="object 2"/>
          <p:cNvGrpSpPr/>
          <p:nvPr/>
        </p:nvGrpSpPr>
        <p:grpSpPr>
          <a:xfrm>
            <a:off x="194818" y="1062481"/>
            <a:ext cx="7958455" cy="114300"/>
            <a:chOff x="574548" y="1048511"/>
            <a:chExt cx="7958455" cy="114300"/>
          </a:xfrm>
        </p:grpSpPr>
        <p:sp>
          <p:nvSpPr>
            <p:cNvPr id="5" name="object 3"/>
            <p:cNvSpPr/>
            <p:nvPr/>
          </p:nvSpPr>
          <p:spPr>
            <a:xfrm>
              <a:off x="574548" y="1053083"/>
              <a:ext cx="4655820" cy="109855"/>
            </a:xfrm>
            <a:custGeom>
              <a:avLst/>
              <a:gdLst/>
              <a:ahLst/>
              <a:cxnLst/>
              <a:rect l="l" t="t" r="r" b="b"/>
              <a:pathLst>
                <a:path w="4655820" h="109855">
                  <a:moveTo>
                    <a:pt x="4655566" y="0"/>
                  </a:moveTo>
                  <a:lnTo>
                    <a:pt x="0" y="0"/>
                  </a:lnTo>
                  <a:lnTo>
                    <a:pt x="0" y="109727"/>
                  </a:lnTo>
                  <a:lnTo>
                    <a:pt x="4655566" y="109727"/>
                  </a:lnTo>
                  <a:lnTo>
                    <a:pt x="4655566" y="0"/>
                  </a:lnTo>
                  <a:close/>
                </a:path>
              </a:pathLst>
            </a:custGeom>
            <a:solidFill>
              <a:srgbClr val="CC0000"/>
            </a:solidFill>
          </p:spPr>
          <p:txBody>
            <a:bodyPr wrap="square" lIns="0" tIns="0" rIns="0" bIns="0" rtlCol="0"/>
            <a:lstStyle/>
            <a:p/>
          </p:txBody>
        </p:sp>
        <p:sp>
          <p:nvSpPr>
            <p:cNvPr id="6" name="object 4"/>
            <p:cNvSpPr/>
            <p:nvPr/>
          </p:nvSpPr>
          <p:spPr>
            <a:xfrm>
              <a:off x="574548" y="1053083"/>
              <a:ext cx="7958455" cy="0"/>
            </a:xfrm>
            <a:custGeom>
              <a:avLst/>
              <a:gdLst/>
              <a:ahLst/>
              <a:cxnLst/>
              <a:rect l="l" t="t" r="r" b="b"/>
              <a:pathLst>
                <a:path w="7958455">
                  <a:moveTo>
                    <a:pt x="0" y="0"/>
                  </a:moveTo>
                  <a:lnTo>
                    <a:pt x="7958328" y="0"/>
                  </a:lnTo>
                </a:path>
              </a:pathLst>
            </a:custGeom>
            <a:ln w="9144">
              <a:solidFill>
                <a:srgbClr val="CC0000"/>
              </a:solidFill>
            </a:ln>
          </p:spPr>
          <p:txBody>
            <a:bodyPr wrap="square" lIns="0" tIns="0" rIns="0" bIns="0" rtlCol="0"/>
            <a:lstStyle/>
            <a:p/>
          </p:txBody>
        </p:sp>
      </p:grpSp>
      <p:sp>
        <p:nvSpPr>
          <p:cNvPr id="7" name="object 5"/>
          <p:cNvSpPr txBox="1"/>
          <p:nvPr/>
        </p:nvSpPr>
        <p:spPr>
          <a:xfrm>
            <a:off x="437515" y="429895"/>
            <a:ext cx="4682490" cy="505460"/>
          </a:xfrm>
          <a:prstGeom prst="rect">
            <a:avLst/>
          </a:prstGeom>
        </p:spPr>
        <p:txBody>
          <a:bodyPr vert="horz" wrap="square" lIns="0" tIns="13335" rIns="0" bIns="0" rtlCol="0">
            <a:spAutoFit/>
          </a:bodyPr>
          <a:lstStyle/>
          <a:p>
            <a:pPr marL="12700">
              <a:lnSpc>
                <a:spcPct val="100000"/>
              </a:lnSpc>
              <a:spcBef>
                <a:spcPts val="105"/>
              </a:spcBef>
            </a:pPr>
            <a:r>
              <a:rPr lang="en-US" altLang="zh-CN" sz="3200" b="1" spc="790" dirty="0">
                <a:solidFill>
                  <a:srgbClr val="CC0000"/>
                </a:solidFill>
                <a:latin typeface="宋体" panose="02010600030101010101" pitchFamily="2" charset="-122"/>
                <a:ea typeface="宋体" panose="02010600030101010101" pitchFamily="2" charset="-122"/>
                <a:cs typeface="黑体" panose="02010609060101010101" charset="-122"/>
              </a:rPr>
              <a:t>4.5 </a:t>
            </a:r>
            <a:r>
              <a:rPr lang="zh-CN" altLang="en-US" sz="3200" b="1" spc="790" dirty="0">
                <a:solidFill>
                  <a:srgbClr val="CC0000"/>
                </a:solidFill>
                <a:latin typeface="宋体" panose="02010600030101010101" pitchFamily="2" charset="-122"/>
                <a:ea typeface="宋体" panose="02010600030101010101" pitchFamily="2" charset="-122"/>
                <a:cs typeface="黑体" panose="02010609060101010101" charset="-122"/>
              </a:rPr>
              <a:t>主成分分析</a:t>
            </a:r>
            <a:endParaRPr lang="zh-CN" altLang="en-US" sz="3200" b="1" spc="790" dirty="0">
              <a:solidFill>
                <a:srgbClr val="CC0000"/>
              </a:solidFill>
              <a:latin typeface="宋体" panose="02010600030101010101" pitchFamily="2" charset="-122"/>
              <a:ea typeface="宋体" panose="02010600030101010101" pitchFamily="2" charset="-122"/>
              <a:cs typeface="黑体" panose="02010609060101010101" charset="-122"/>
            </a:endParaRPr>
          </a:p>
        </p:txBody>
      </p:sp>
      <p:pic>
        <p:nvPicPr>
          <p:cNvPr id="8" name="图片 7"/>
          <p:cNvPicPr>
            <a:picLocks noChangeAspect="1"/>
          </p:cNvPicPr>
          <p:nvPr/>
        </p:nvPicPr>
        <p:blipFill>
          <a:blip r:embed="rId1"/>
          <a:stretch>
            <a:fillRect/>
          </a:stretch>
        </p:blipFill>
        <p:spPr>
          <a:xfrm>
            <a:off x="734695" y="2440940"/>
            <a:ext cx="8509000" cy="3248660"/>
          </a:xfrm>
          <a:prstGeom prst="rect">
            <a:avLst/>
          </a:prstGeom>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r>
              <a:rPr lang="zh-CN" altLang="en-US" sz="3200">
                <a:latin typeface="宋体" panose="02010600030101010101" pitchFamily="2" charset="-122"/>
                <a:ea typeface="宋体" panose="02010600030101010101" pitchFamily="2" charset="-122"/>
              </a:rPr>
              <a:t>如何理解主成分分析</a:t>
            </a:r>
            <a:endParaRPr lang="zh-CN" altLang="en-US" sz="3200">
              <a:latin typeface="宋体" panose="02010600030101010101" pitchFamily="2" charset="-122"/>
              <a:ea typeface="宋体" panose="02010600030101010101" pitchFamily="2" charset="-122"/>
            </a:endParaRPr>
          </a:p>
        </p:txBody>
      </p:sp>
      <p:grpSp>
        <p:nvGrpSpPr>
          <p:cNvPr id="4" name="object 2"/>
          <p:cNvGrpSpPr/>
          <p:nvPr/>
        </p:nvGrpSpPr>
        <p:grpSpPr>
          <a:xfrm>
            <a:off x="194818" y="1062481"/>
            <a:ext cx="7958455" cy="114300"/>
            <a:chOff x="574548" y="1048511"/>
            <a:chExt cx="7958455" cy="114300"/>
          </a:xfrm>
        </p:grpSpPr>
        <p:sp>
          <p:nvSpPr>
            <p:cNvPr id="5" name="object 3"/>
            <p:cNvSpPr/>
            <p:nvPr/>
          </p:nvSpPr>
          <p:spPr>
            <a:xfrm>
              <a:off x="574548" y="1053083"/>
              <a:ext cx="4655820" cy="109855"/>
            </a:xfrm>
            <a:custGeom>
              <a:avLst/>
              <a:gdLst/>
              <a:ahLst/>
              <a:cxnLst/>
              <a:rect l="l" t="t" r="r" b="b"/>
              <a:pathLst>
                <a:path w="4655820" h="109855">
                  <a:moveTo>
                    <a:pt x="4655566" y="0"/>
                  </a:moveTo>
                  <a:lnTo>
                    <a:pt x="0" y="0"/>
                  </a:lnTo>
                  <a:lnTo>
                    <a:pt x="0" y="109727"/>
                  </a:lnTo>
                  <a:lnTo>
                    <a:pt x="4655566" y="109727"/>
                  </a:lnTo>
                  <a:lnTo>
                    <a:pt x="4655566" y="0"/>
                  </a:lnTo>
                  <a:close/>
                </a:path>
              </a:pathLst>
            </a:custGeom>
            <a:solidFill>
              <a:srgbClr val="CC0000"/>
            </a:solidFill>
          </p:spPr>
          <p:txBody>
            <a:bodyPr wrap="square" lIns="0" tIns="0" rIns="0" bIns="0" rtlCol="0"/>
            <a:lstStyle/>
            <a:p/>
          </p:txBody>
        </p:sp>
        <p:sp>
          <p:nvSpPr>
            <p:cNvPr id="6" name="object 4"/>
            <p:cNvSpPr/>
            <p:nvPr/>
          </p:nvSpPr>
          <p:spPr>
            <a:xfrm>
              <a:off x="574548" y="1053083"/>
              <a:ext cx="7958455" cy="0"/>
            </a:xfrm>
            <a:custGeom>
              <a:avLst/>
              <a:gdLst/>
              <a:ahLst/>
              <a:cxnLst/>
              <a:rect l="l" t="t" r="r" b="b"/>
              <a:pathLst>
                <a:path w="7958455">
                  <a:moveTo>
                    <a:pt x="0" y="0"/>
                  </a:moveTo>
                  <a:lnTo>
                    <a:pt x="7958328" y="0"/>
                  </a:lnTo>
                </a:path>
              </a:pathLst>
            </a:custGeom>
            <a:ln w="9144">
              <a:solidFill>
                <a:srgbClr val="CC0000"/>
              </a:solidFill>
            </a:ln>
          </p:spPr>
          <p:txBody>
            <a:bodyPr wrap="square" lIns="0" tIns="0" rIns="0" bIns="0" rtlCol="0"/>
            <a:lstStyle/>
            <a:p/>
          </p:txBody>
        </p:sp>
      </p:grpSp>
      <p:sp>
        <p:nvSpPr>
          <p:cNvPr id="7" name="object 5"/>
          <p:cNvSpPr txBox="1"/>
          <p:nvPr/>
        </p:nvSpPr>
        <p:spPr>
          <a:xfrm>
            <a:off x="437515" y="429895"/>
            <a:ext cx="4682490" cy="505460"/>
          </a:xfrm>
          <a:prstGeom prst="rect">
            <a:avLst/>
          </a:prstGeom>
        </p:spPr>
        <p:txBody>
          <a:bodyPr vert="horz" wrap="square" lIns="0" tIns="13335" rIns="0" bIns="0" rtlCol="0">
            <a:spAutoFit/>
          </a:bodyPr>
          <a:lstStyle/>
          <a:p>
            <a:pPr marL="12700">
              <a:lnSpc>
                <a:spcPct val="100000"/>
              </a:lnSpc>
              <a:spcBef>
                <a:spcPts val="105"/>
              </a:spcBef>
            </a:pPr>
            <a:r>
              <a:rPr lang="en-US" altLang="zh-CN" sz="3200" b="1" spc="790" dirty="0">
                <a:solidFill>
                  <a:srgbClr val="CC0000"/>
                </a:solidFill>
                <a:latin typeface="宋体" panose="02010600030101010101" pitchFamily="2" charset="-122"/>
                <a:ea typeface="宋体" panose="02010600030101010101" pitchFamily="2" charset="-122"/>
                <a:cs typeface="黑体" panose="02010609060101010101" charset="-122"/>
              </a:rPr>
              <a:t>4.5 </a:t>
            </a:r>
            <a:r>
              <a:rPr lang="zh-CN" altLang="en-US" sz="3200" b="1" spc="790" dirty="0">
                <a:solidFill>
                  <a:srgbClr val="CC0000"/>
                </a:solidFill>
                <a:latin typeface="宋体" panose="02010600030101010101" pitchFamily="2" charset="-122"/>
                <a:ea typeface="宋体" panose="02010600030101010101" pitchFamily="2" charset="-122"/>
                <a:cs typeface="黑体" panose="02010609060101010101" charset="-122"/>
              </a:rPr>
              <a:t>主成分分析</a:t>
            </a:r>
            <a:endParaRPr lang="zh-CN" altLang="en-US" sz="3200" b="1" spc="790" dirty="0">
              <a:solidFill>
                <a:srgbClr val="CC0000"/>
              </a:solidFill>
              <a:latin typeface="宋体" panose="02010600030101010101" pitchFamily="2" charset="-122"/>
              <a:ea typeface="宋体" panose="02010600030101010101" pitchFamily="2" charset="-122"/>
              <a:cs typeface="黑体" panose="02010609060101010101" charset="-122"/>
            </a:endParaRPr>
          </a:p>
        </p:txBody>
      </p:sp>
      <p:pic>
        <p:nvPicPr>
          <p:cNvPr id="2" name="图片 1"/>
          <p:cNvPicPr>
            <a:picLocks noChangeAspect="1"/>
          </p:cNvPicPr>
          <p:nvPr/>
        </p:nvPicPr>
        <p:blipFill>
          <a:blip r:embed="rId1"/>
          <a:stretch>
            <a:fillRect/>
          </a:stretch>
        </p:blipFill>
        <p:spPr>
          <a:xfrm>
            <a:off x="832485" y="2332990"/>
            <a:ext cx="8613775" cy="3290570"/>
          </a:xfrm>
          <a:prstGeom prst="rect">
            <a:avLst/>
          </a:prstGeom>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r>
              <a:rPr lang="zh-CN" altLang="en-US" sz="3200">
                <a:latin typeface="宋体" panose="02010600030101010101" pitchFamily="2" charset="-122"/>
                <a:ea typeface="宋体" panose="02010600030101010101" pitchFamily="2" charset="-122"/>
              </a:rPr>
              <a:t>层次分析法的层次</a:t>
            </a:r>
            <a:endParaRPr lang="zh-CN" altLang="en-US" sz="3200">
              <a:latin typeface="宋体" panose="02010600030101010101" pitchFamily="2" charset="-122"/>
              <a:ea typeface="宋体" panose="02010600030101010101" pitchFamily="2" charset="-122"/>
            </a:endParaRPr>
          </a:p>
        </p:txBody>
      </p:sp>
      <p:grpSp>
        <p:nvGrpSpPr>
          <p:cNvPr id="4" name="object 2"/>
          <p:cNvGrpSpPr/>
          <p:nvPr/>
        </p:nvGrpSpPr>
        <p:grpSpPr>
          <a:xfrm>
            <a:off x="194818" y="1062481"/>
            <a:ext cx="7958455" cy="114300"/>
            <a:chOff x="574548" y="1048511"/>
            <a:chExt cx="7958455" cy="114300"/>
          </a:xfrm>
        </p:grpSpPr>
        <p:sp>
          <p:nvSpPr>
            <p:cNvPr id="5" name="object 3"/>
            <p:cNvSpPr/>
            <p:nvPr/>
          </p:nvSpPr>
          <p:spPr>
            <a:xfrm>
              <a:off x="574548" y="1053083"/>
              <a:ext cx="4655820" cy="109855"/>
            </a:xfrm>
            <a:custGeom>
              <a:avLst/>
              <a:gdLst/>
              <a:ahLst/>
              <a:cxnLst/>
              <a:rect l="l" t="t" r="r" b="b"/>
              <a:pathLst>
                <a:path w="4655820" h="109855">
                  <a:moveTo>
                    <a:pt x="4655566" y="0"/>
                  </a:moveTo>
                  <a:lnTo>
                    <a:pt x="0" y="0"/>
                  </a:lnTo>
                  <a:lnTo>
                    <a:pt x="0" y="109727"/>
                  </a:lnTo>
                  <a:lnTo>
                    <a:pt x="4655566" y="109727"/>
                  </a:lnTo>
                  <a:lnTo>
                    <a:pt x="4655566" y="0"/>
                  </a:lnTo>
                  <a:close/>
                </a:path>
              </a:pathLst>
            </a:custGeom>
            <a:solidFill>
              <a:srgbClr val="CC0000"/>
            </a:solidFill>
          </p:spPr>
          <p:txBody>
            <a:bodyPr wrap="square" lIns="0" tIns="0" rIns="0" bIns="0" rtlCol="0"/>
            <a:lstStyle/>
            <a:p/>
          </p:txBody>
        </p:sp>
        <p:sp>
          <p:nvSpPr>
            <p:cNvPr id="6" name="object 4"/>
            <p:cNvSpPr/>
            <p:nvPr/>
          </p:nvSpPr>
          <p:spPr>
            <a:xfrm>
              <a:off x="574548" y="1053083"/>
              <a:ext cx="7958455" cy="0"/>
            </a:xfrm>
            <a:custGeom>
              <a:avLst/>
              <a:gdLst/>
              <a:ahLst/>
              <a:cxnLst/>
              <a:rect l="l" t="t" r="r" b="b"/>
              <a:pathLst>
                <a:path w="7958455">
                  <a:moveTo>
                    <a:pt x="0" y="0"/>
                  </a:moveTo>
                  <a:lnTo>
                    <a:pt x="7958328" y="0"/>
                  </a:lnTo>
                </a:path>
              </a:pathLst>
            </a:custGeom>
            <a:ln w="9144">
              <a:solidFill>
                <a:srgbClr val="CC0000"/>
              </a:solidFill>
            </a:ln>
          </p:spPr>
          <p:txBody>
            <a:bodyPr wrap="square" lIns="0" tIns="0" rIns="0" bIns="0" rtlCol="0"/>
            <a:lstStyle/>
            <a:p/>
          </p:txBody>
        </p:sp>
      </p:grpSp>
      <p:sp>
        <p:nvSpPr>
          <p:cNvPr id="7" name="object 5"/>
          <p:cNvSpPr txBox="1"/>
          <p:nvPr/>
        </p:nvSpPr>
        <p:spPr>
          <a:xfrm>
            <a:off x="437515" y="429895"/>
            <a:ext cx="4272915" cy="505460"/>
          </a:xfrm>
          <a:prstGeom prst="rect">
            <a:avLst/>
          </a:prstGeom>
        </p:spPr>
        <p:txBody>
          <a:bodyPr vert="horz" wrap="square" lIns="0" tIns="13335" rIns="0" bIns="0" rtlCol="0">
            <a:spAutoFit/>
          </a:bodyPr>
          <a:lstStyle/>
          <a:p>
            <a:pPr marL="12700">
              <a:lnSpc>
                <a:spcPct val="100000"/>
              </a:lnSpc>
              <a:spcBef>
                <a:spcPts val="105"/>
              </a:spcBef>
            </a:pPr>
            <a:r>
              <a:rPr lang="en-US" altLang="zh-CN" sz="3200" b="1" spc="790" dirty="0">
                <a:solidFill>
                  <a:srgbClr val="CC0000"/>
                </a:solidFill>
                <a:latin typeface="宋体" panose="02010600030101010101" pitchFamily="2" charset="-122"/>
                <a:ea typeface="宋体" panose="02010600030101010101" pitchFamily="2" charset="-122"/>
                <a:cs typeface="黑体" panose="02010609060101010101" charset="-122"/>
              </a:rPr>
              <a:t>4.1 </a:t>
            </a:r>
            <a:r>
              <a:rPr lang="zh-CN" altLang="en-US" sz="3200" b="1" spc="790" dirty="0">
                <a:solidFill>
                  <a:srgbClr val="CC0000"/>
                </a:solidFill>
                <a:latin typeface="宋体" panose="02010600030101010101" pitchFamily="2" charset="-122"/>
                <a:ea typeface="宋体" panose="02010600030101010101" pitchFamily="2" charset="-122"/>
                <a:cs typeface="黑体" panose="02010609060101010101" charset="-122"/>
              </a:rPr>
              <a:t>层次分析法</a:t>
            </a:r>
            <a:endParaRPr lang="zh-CN" altLang="en-US" sz="3200" b="1" spc="790" dirty="0">
              <a:solidFill>
                <a:srgbClr val="CC0000"/>
              </a:solidFill>
              <a:latin typeface="宋体" panose="02010600030101010101" pitchFamily="2" charset="-122"/>
              <a:ea typeface="宋体" panose="02010600030101010101" pitchFamily="2" charset="-122"/>
              <a:cs typeface="黑体" panose="02010609060101010101" charset="-122"/>
            </a:endParaRPr>
          </a:p>
        </p:txBody>
      </p:sp>
      <p:pic>
        <p:nvPicPr>
          <p:cNvPr id="2" name="图片 1"/>
          <p:cNvPicPr>
            <a:picLocks noChangeAspect="1"/>
          </p:cNvPicPr>
          <p:nvPr>
            <p:custDataLst>
              <p:tags r:id="rId1"/>
            </p:custDataLst>
          </p:nvPr>
        </p:nvPicPr>
        <p:blipFill>
          <a:blip r:embed="rId2"/>
          <a:stretch>
            <a:fillRect/>
          </a:stretch>
        </p:blipFill>
        <p:spPr>
          <a:xfrm>
            <a:off x="854710" y="2344420"/>
            <a:ext cx="8096250" cy="3333750"/>
          </a:xfrm>
          <a:prstGeom prst="rect">
            <a:avLst/>
          </a:prstGeom>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r>
              <a:rPr lang="zh-CN" altLang="en-US" sz="3200">
                <a:latin typeface="宋体" panose="02010600030101010101" pitchFamily="2" charset="-122"/>
                <a:ea typeface="宋体" panose="02010600030101010101" pitchFamily="2" charset="-122"/>
              </a:rPr>
              <a:t>如何对主成分分析可视化</a:t>
            </a:r>
            <a:endParaRPr lang="zh-CN" altLang="en-US" sz="3200">
              <a:latin typeface="宋体" panose="02010600030101010101" pitchFamily="2" charset="-122"/>
              <a:ea typeface="宋体" panose="02010600030101010101" pitchFamily="2" charset="-122"/>
            </a:endParaRPr>
          </a:p>
        </p:txBody>
      </p:sp>
      <p:grpSp>
        <p:nvGrpSpPr>
          <p:cNvPr id="4" name="object 2"/>
          <p:cNvGrpSpPr/>
          <p:nvPr/>
        </p:nvGrpSpPr>
        <p:grpSpPr>
          <a:xfrm>
            <a:off x="194818" y="1062481"/>
            <a:ext cx="7958455" cy="114300"/>
            <a:chOff x="574548" y="1048511"/>
            <a:chExt cx="7958455" cy="114300"/>
          </a:xfrm>
        </p:grpSpPr>
        <p:sp>
          <p:nvSpPr>
            <p:cNvPr id="5" name="object 3"/>
            <p:cNvSpPr/>
            <p:nvPr/>
          </p:nvSpPr>
          <p:spPr>
            <a:xfrm>
              <a:off x="574548" y="1053083"/>
              <a:ext cx="4655820" cy="109855"/>
            </a:xfrm>
            <a:custGeom>
              <a:avLst/>
              <a:gdLst/>
              <a:ahLst/>
              <a:cxnLst/>
              <a:rect l="l" t="t" r="r" b="b"/>
              <a:pathLst>
                <a:path w="4655820" h="109855">
                  <a:moveTo>
                    <a:pt x="4655566" y="0"/>
                  </a:moveTo>
                  <a:lnTo>
                    <a:pt x="0" y="0"/>
                  </a:lnTo>
                  <a:lnTo>
                    <a:pt x="0" y="109727"/>
                  </a:lnTo>
                  <a:lnTo>
                    <a:pt x="4655566" y="109727"/>
                  </a:lnTo>
                  <a:lnTo>
                    <a:pt x="4655566" y="0"/>
                  </a:lnTo>
                  <a:close/>
                </a:path>
              </a:pathLst>
            </a:custGeom>
            <a:solidFill>
              <a:srgbClr val="CC0000"/>
            </a:solidFill>
          </p:spPr>
          <p:txBody>
            <a:bodyPr wrap="square" lIns="0" tIns="0" rIns="0" bIns="0" rtlCol="0"/>
            <a:lstStyle/>
            <a:p/>
          </p:txBody>
        </p:sp>
        <p:sp>
          <p:nvSpPr>
            <p:cNvPr id="6" name="object 4"/>
            <p:cNvSpPr/>
            <p:nvPr/>
          </p:nvSpPr>
          <p:spPr>
            <a:xfrm>
              <a:off x="574548" y="1053083"/>
              <a:ext cx="7958455" cy="0"/>
            </a:xfrm>
            <a:custGeom>
              <a:avLst/>
              <a:gdLst/>
              <a:ahLst/>
              <a:cxnLst/>
              <a:rect l="l" t="t" r="r" b="b"/>
              <a:pathLst>
                <a:path w="7958455">
                  <a:moveTo>
                    <a:pt x="0" y="0"/>
                  </a:moveTo>
                  <a:lnTo>
                    <a:pt x="7958328" y="0"/>
                  </a:lnTo>
                </a:path>
              </a:pathLst>
            </a:custGeom>
            <a:ln w="9144">
              <a:solidFill>
                <a:srgbClr val="CC0000"/>
              </a:solidFill>
            </a:ln>
          </p:spPr>
          <p:txBody>
            <a:bodyPr wrap="square" lIns="0" tIns="0" rIns="0" bIns="0" rtlCol="0"/>
            <a:lstStyle/>
            <a:p/>
          </p:txBody>
        </p:sp>
      </p:grpSp>
      <p:sp>
        <p:nvSpPr>
          <p:cNvPr id="7" name="object 5"/>
          <p:cNvSpPr txBox="1"/>
          <p:nvPr/>
        </p:nvSpPr>
        <p:spPr>
          <a:xfrm>
            <a:off x="437515" y="429895"/>
            <a:ext cx="4682490" cy="505460"/>
          </a:xfrm>
          <a:prstGeom prst="rect">
            <a:avLst/>
          </a:prstGeom>
        </p:spPr>
        <p:txBody>
          <a:bodyPr vert="horz" wrap="square" lIns="0" tIns="13335" rIns="0" bIns="0" rtlCol="0">
            <a:spAutoFit/>
          </a:bodyPr>
          <a:lstStyle/>
          <a:p>
            <a:pPr marL="12700">
              <a:lnSpc>
                <a:spcPct val="100000"/>
              </a:lnSpc>
              <a:spcBef>
                <a:spcPts val="105"/>
              </a:spcBef>
            </a:pPr>
            <a:r>
              <a:rPr lang="en-US" altLang="zh-CN" sz="3200" b="1" spc="790" dirty="0">
                <a:solidFill>
                  <a:srgbClr val="CC0000"/>
                </a:solidFill>
                <a:latin typeface="宋体" panose="02010600030101010101" pitchFamily="2" charset="-122"/>
                <a:ea typeface="宋体" panose="02010600030101010101" pitchFamily="2" charset="-122"/>
                <a:cs typeface="黑体" panose="02010609060101010101" charset="-122"/>
              </a:rPr>
              <a:t>4.5 </a:t>
            </a:r>
            <a:r>
              <a:rPr lang="zh-CN" altLang="en-US" sz="3200" b="1" spc="790" dirty="0">
                <a:solidFill>
                  <a:srgbClr val="CC0000"/>
                </a:solidFill>
                <a:latin typeface="宋体" panose="02010600030101010101" pitchFamily="2" charset="-122"/>
                <a:ea typeface="宋体" panose="02010600030101010101" pitchFamily="2" charset="-122"/>
                <a:cs typeface="黑体" panose="02010609060101010101" charset="-122"/>
              </a:rPr>
              <a:t>主成分分析</a:t>
            </a:r>
            <a:endParaRPr lang="zh-CN" altLang="en-US" sz="3200" b="1" spc="790" dirty="0">
              <a:solidFill>
                <a:srgbClr val="CC0000"/>
              </a:solidFill>
              <a:latin typeface="宋体" panose="02010600030101010101" pitchFamily="2" charset="-122"/>
              <a:ea typeface="宋体" panose="02010600030101010101" pitchFamily="2" charset="-122"/>
              <a:cs typeface="黑体" panose="02010609060101010101" charset="-122"/>
            </a:endParaRPr>
          </a:p>
        </p:txBody>
      </p:sp>
      <p:pic>
        <p:nvPicPr>
          <p:cNvPr id="2" name="图片 1"/>
          <p:cNvPicPr>
            <a:picLocks noChangeAspect="1"/>
          </p:cNvPicPr>
          <p:nvPr/>
        </p:nvPicPr>
        <p:blipFill>
          <a:blip r:embed="rId1"/>
          <a:stretch>
            <a:fillRect/>
          </a:stretch>
        </p:blipFill>
        <p:spPr>
          <a:xfrm>
            <a:off x="764540" y="2468245"/>
            <a:ext cx="7612380" cy="3581400"/>
          </a:xfrm>
          <a:prstGeom prst="rect">
            <a:avLst/>
          </a:prstGeom>
        </p:spPr>
      </p:pic>
      <p:pic>
        <p:nvPicPr>
          <p:cNvPr id="8" name="图片 7"/>
          <p:cNvPicPr>
            <a:picLocks noChangeAspect="1"/>
          </p:cNvPicPr>
          <p:nvPr/>
        </p:nvPicPr>
        <p:blipFill>
          <a:blip r:embed="rId2"/>
          <a:stretch>
            <a:fillRect/>
          </a:stretch>
        </p:blipFill>
        <p:spPr>
          <a:xfrm>
            <a:off x="8295005" y="2979420"/>
            <a:ext cx="3749675" cy="2868295"/>
          </a:xfrm>
          <a:prstGeom prst="rect">
            <a:avLst/>
          </a:prstGeom>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r>
              <a:rPr lang="zh-CN" altLang="en-US" sz="3200">
                <a:latin typeface="宋体" panose="02010600030101010101" pitchFamily="2" charset="-122"/>
                <a:ea typeface="宋体" panose="02010600030101010101" pitchFamily="2" charset="-122"/>
              </a:rPr>
              <a:t>如何对主成分分析可视化</a:t>
            </a:r>
            <a:endParaRPr lang="zh-CN" altLang="en-US" sz="3200">
              <a:latin typeface="宋体" panose="02010600030101010101" pitchFamily="2" charset="-122"/>
              <a:ea typeface="宋体" panose="02010600030101010101" pitchFamily="2" charset="-122"/>
            </a:endParaRPr>
          </a:p>
        </p:txBody>
      </p:sp>
      <p:grpSp>
        <p:nvGrpSpPr>
          <p:cNvPr id="4" name="object 2"/>
          <p:cNvGrpSpPr/>
          <p:nvPr/>
        </p:nvGrpSpPr>
        <p:grpSpPr>
          <a:xfrm>
            <a:off x="194818" y="1062481"/>
            <a:ext cx="7958455" cy="114300"/>
            <a:chOff x="574548" y="1048511"/>
            <a:chExt cx="7958455" cy="114300"/>
          </a:xfrm>
        </p:grpSpPr>
        <p:sp>
          <p:nvSpPr>
            <p:cNvPr id="5" name="object 3"/>
            <p:cNvSpPr/>
            <p:nvPr/>
          </p:nvSpPr>
          <p:spPr>
            <a:xfrm>
              <a:off x="574548" y="1053083"/>
              <a:ext cx="4655820" cy="109855"/>
            </a:xfrm>
            <a:custGeom>
              <a:avLst/>
              <a:gdLst/>
              <a:ahLst/>
              <a:cxnLst/>
              <a:rect l="l" t="t" r="r" b="b"/>
              <a:pathLst>
                <a:path w="4655820" h="109855">
                  <a:moveTo>
                    <a:pt x="4655566" y="0"/>
                  </a:moveTo>
                  <a:lnTo>
                    <a:pt x="0" y="0"/>
                  </a:lnTo>
                  <a:lnTo>
                    <a:pt x="0" y="109727"/>
                  </a:lnTo>
                  <a:lnTo>
                    <a:pt x="4655566" y="109727"/>
                  </a:lnTo>
                  <a:lnTo>
                    <a:pt x="4655566" y="0"/>
                  </a:lnTo>
                  <a:close/>
                </a:path>
              </a:pathLst>
            </a:custGeom>
            <a:solidFill>
              <a:srgbClr val="CC0000"/>
            </a:solidFill>
          </p:spPr>
          <p:txBody>
            <a:bodyPr wrap="square" lIns="0" tIns="0" rIns="0" bIns="0" rtlCol="0"/>
            <a:lstStyle/>
            <a:p/>
          </p:txBody>
        </p:sp>
        <p:sp>
          <p:nvSpPr>
            <p:cNvPr id="6" name="object 4"/>
            <p:cNvSpPr/>
            <p:nvPr/>
          </p:nvSpPr>
          <p:spPr>
            <a:xfrm>
              <a:off x="574548" y="1053083"/>
              <a:ext cx="7958455" cy="0"/>
            </a:xfrm>
            <a:custGeom>
              <a:avLst/>
              <a:gdLst/>
              <a:ahLst/>
              <a:cxnLst/>
              <a:rect l="l" t="t" r="r" b="b"/>
              <a:pathLst>
                <a:path w="7958455">
                  <a:moveTo>
                    <a:pt x="0" y="0"/>
                  </a:moveTo>
                  <a:lnTo>
                    <a:pt x="7958328" y="0"/>
                  </a:lnTo>
                </a:path>
              </a:pathLst>
            </a:custGeom>
            <a:ln w="9144">
              <a:solidFill>
                <a:srgbClr val="CC0000"/>
              </a:solidFill>
            </a:ln>
          </p:spPr>
          <p:txBody>
            <a:bodyPr wrap="square" lIns="0" tIns="0" rIns="0" bIns="0" rtlCol="0"/>
            <a:lstStyle/>
            <a:p/>
          </p:txBody>
        </p:sp>
      </p:grpSp>
      <p:sp>
        <p:nvSpPr>
          <p:cNvPr id="7" name="object 5"/>
          <p:cNvSpPr txBox="1"/>
          <p:nvPr/>
        </p:nvSpPr>
        <p:spPr>
          <a:xfrm>
            <a:off x="437515" y="429895"/>
            <a:ext cx="4682490" cy="505460"/>
          </a:xfrm>
          <a:prstGeom prst="rect">
            <a:avLst/>
          </a:prstGeom>
        </p:spPr>
        <p:txBody>
          <a:bodyPr vert="horz" wrap="square" lIns="0" tIns="13335" rIns="0" bIns="0" rtlCol="0">
            <a:spAutoFit/>
          </a:bodyPr>
          <a:lstStyle/>
          <a:p>
            <a:pPr marL="12700">
              <a:lnSpc>
                <a:spcPct val="100000"/>
              </a:lnSpc>
              <a:spcBef>
                <a:spcPts val="105"/>
              </a:spcBef>
            </a:pPr>
            <a:r>
              <a:rPr lang="en-US" altLang="zh-CN" sz="3200" b="1" spc="790" dirty="0">
                <a:solidFill>
                  <a:srgbClr val="CC0000"/>
                </a:solidFill>
                <a:latin typeface="宋体" panose="02010600030101010101" pitchFamily="2" charset="-122"/>
                <a:ea typeface="宋体" panose="02010600030101010101" pitchFamily="2" charset="-122"/>
                <a:cs typeface="黑体" panose="02010609060101010101" charset="-122"/>
              </a:rPr>
              <a:t>4.5 </a:t>
            </a:r>
            <a:r>
              <a:rPr lang="zh-CN" altLang="en-US" sz="3200" b="1" spc="790" dirty="0">
                <a:solidFill>
                  <a:srgbClr val="CC0000"/>
                </a:solidFill>
                <a:latin typeface="宋体" panose="02010600030101010101" pitchFamily="2" charset="-122"/>
                <a:ea typeface="宋体" panose="02010600030101010101" pitchFamily="2" charset="-122"/>
                <a:cs typeface="黑体" panose="02010609060101010101" charset="-122"/>
              </a:rPr>
              <a:t>主成分分析</a:t>
            </a:r>
            <a:endParaRPr lang="zh-CN" altLang="en-US" sz="3200" b="1" spc="790" dirty="0">
              <a:solidFill>
                <a:srgbClr val="CC0000"/>
              </a:solidFill>
              <a:latin typeface="宋体" panose="02010600030101010101" pitchFamily="2" charset="-122"/>
              <a:ea typeface="宋体" panose="02010600030101010101" pitchFamily="2" charset="-122"/>
              <a:cs typeface="黑体" panose="02010609060101010101" charset="-122"/>
            </a:endParaRPr>
          </a:p>
        </p:txBody>
      </p:sp>
      <p:pic>
        <p:nvPicPr>
          <p:cNvPr id="2" name="图片 1"/>
          <p:cNvPicPr>
            <a:picLocks noChangeAspect="1"/>
          </p:cNvPicPr>
          <p:nvPr/>
        </p:nvPicPr>
        <p:blipFill>
          <a:blip r:embed="rId1"/>
          <a:stretch>
            <a:fillRect/>
          </a:stretch>
        </p:blipFill>
        <p:spPr>
          <a:xfrm>
            <a:off x="683895" y="2448560"/>
            <a:ext cx="8166100" cy="4007485"/>
          </a:xfrm>
          <a:prstGeom prst="rect">
            <a:avLst/>
          </a:prstGeom>
        </p:spPr>
      </p:pic>
      <p:pic>
        <p:nvPicPr>
          <p:cNvPr id="8" name="图片 7"/>
          <p:cNvPicPr>
            <a:picLocks noChangeAspect="1"/>
          </p:cNvPicPr>
          <p:nvPr/>
        </p:nvPicPr>
        <p:blipFill>
          <a:blip r:embed="rId2"/>
          <a:stretch>
            <a:fillRect/>
          </a:stretch>
        </p:blipFill>
        <p:spPr>
          <a:xfrm>
            <a:off x="8731885" y="1678305"/>
            <a:ext cx="3162300" cy="1771650"/>
          </a:xfrm>
          <a:prstGeom prst="rect">
            <a:avLst/>
          </a:prstGeom>
        </p:spPr>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r>
              <a:rPr lang="zh-CN" altLang="en-US" sz="3200">
                <a:latin typeface="宋体" panose="02010600030101010101" pitchFamily="2" charset="-122"/>
                <a:ea typeface="宋体" panose="02010600030101010101" pitchFamily="2" charset="-122"/>
              </a:rPr>
              <a:t>主成分命名与解释</a:t>
            </a:r>
            <a:endParaRPr lang="zh-CN" altLang="en-US" sz="3200">
              <a:latin typeface="宋体" panose="02010600030101010101" pitchFamily="2" charset="-122"/>
              <a:ea typeface="宋体" panose="02010600030101010101" pitchFamily="2" charset="-122"/>
            </a:endParaRPr>
          </a:p>
        </p:txBody>
      </p:sp>
      <p:grpSp>
        <p:nvGrpSpPr>
          <p:cNvPr id="4" name="object 2"/>
          <p:cNvGrpSpPr/>
          <p:nvPr/>
        </p:nvGrpSpPr>
        <p:grpSpPr>
          <a:xfrm>
            <a:off x="194818" y="1062481"/>
            <a:ext cx="7958455" cy="114300"/>
            <a:chOff x="574548" y="1048511"/>
            <a:chExt cx="7958455" cy="114300"/>
          </a:xfrm>
        </p:grpSpPr>
        <p:sp>
          <p:nvSpPr>
            <p:cNvPr id="5" name="object 3"/>
            <p:cNvSpPr/>
            <p:nvPr/>
          </p:nvSpPr>
          <p:spPr>
            <a:xfrm>
              <a:off x="574548" y="1053083"/>
              <a:ext cx="4655820" cy="109855"/>
            </a:xfrm>
            <a:custGeom>
              <a:avLst/>
              <a:gdLst/>
              <a:ahLst/>
              <a:cxnLst/>
              <a:rect l="l" t="t" r="r" b="b"/>
              <a:pathLst>
                <a:path w="4655820" h="109855">
                  <a:moveTo>
                    <a:pt x="4655566" y="0"/>
                  </a:moveTo>
                  <a:lnTo>
                    <a:pt x="0" y="0"/>
                  </a:lnTo>
                  <a:lnTo>
                    <a:pt x="0" y="109727"/>
                  </a:lnTo>
                  <a:lnTo>
                    <a:pt x="4655566" y="109727"/>
                  </a:lnTo>
                  <a:lnTo>
                    <a:pt x="4655566" y="0"/>
                  </a:lnTo>
                  <a:close/>
                </a:path>
              </a:pathLst>
            </a:custGeom>
            <a:solidFill>
              <a:srgbClr val="CC0000"/>
            </a:solidFill>
          </p:spPr>
          <p:txBody>
            <a:bodyPr wrap="square" lIns="0" tIns="0" rIns="0" bIns="0" rtlCol="0"/>
            <a:lstStyle/>
            <a:p/>
          </p:txBody>
        </p:sp>
        <p:sp>
          <p:nvSpPr>
            <p:cNvPr id="6" name="object 4"/>
            <p:cNvSpPr/>
            <p:nvPr/>
          </p:nvSpPr>
          <p:spPr>
            <a:xfrm>
              <a:off x="574548" y="1053083"/>
              <a:ext cx="7958455" cy="0"/>
            </a:xfrm>
            <a:custGeom>
              <a:avLst/>
              <a:gdLst/>
              <a:ahLst/>
              <a:cxnLst/>
              <a:rect l="l" t="t" r="r" b="b"/>
              <a:pathLst>
                <a:path w="7958455">
                  <a:moveTo>
                    <a:pt x="0" y="0"/>
                  </a:moveTo>
                  <a:lnTo>
                    <a:pt x="7958328" y="0"/>
                  </a:lnTo>
                </a:path>
              </a:pathLst>
            </a:custGeom>
            <a:ln w="9144">
              <a:solidFill>
                <a:srgbClr val="CC0000"/>
              </a:solidFill>
            </a:ln>
          </p:spPr>
          <p:txBody>
            <a:bodyPr wrap="square" lIns="0" tIns="0" rIns="0" bIns="0" rtlCol="0"/>
            <a:lstStyle/>
            <a:p/>
          </p:txBody>
        </p:sp>
      </p:grpSp>
      <p:sp>
        <p:nvSpPr>
          <p:cNvPr id="7" name="object 5"/>
          <p:cNvSpPr txBox="1"/>
          <p:nvPr/>
        </p:nvSpPr>
        <p:spPr>
          <a:xfrm>
            <a:off x="437515" y="429895"/>
            <a:ext cx="4682490" cy="505460"/>
          </a:xfrm>
          <a:prstGeom prst="rect">
            <a:avLst/>
          </a:prstGeom>
        </p:spPr>
        <p:txBody>
          <a:bodyPr vert="horz" wrap="square" lIns="0" tIns="13335" rIns="0" bIns="0" rtlCol="0">
            <a:spAutoFit/>
          </a:bodyPr>
          <a:lstStyle/>
          <a:p>
            <a:pPr marL="12700">
              <a:lnSpc>
                <a:spcPct val="100000"/>
              </a:lnSpc>
              <a:spcBef>
                <a:spcPts val="105"/>
              </a:spcBef>
            </a:pPr>
            <a:r>
              <a:rPr lang="en-US" altLang="zh-CN" sz="3200" b="1" spc="790" dirty="0">
                <a:solidFill>
                  <a:srgbClr val="CC0000"/>
                </a:solidFill>
                <a:latin typeface="宋体" panose="02010600030101010101" pitchFamily="2" charset="-122"/>
                <a:ea typeface="宋体" panose="02010600030101010101" pitchFamily="2" charset="-122"/>
                <a:cs typeface="黑体" panose="02010609060101010101" charset="-122"/>
              </a:rPr>
              <a:t>4.5 </a:t>
            </a:r>
            <a:r>
              <a:rPr lang="zh-CN" altLang="en-US" sz="3200" b="1" spc="790" dirty="0">
                <a:solidFill>
                  <a:srgbClr val="CC0000"/>
                </a:solidFill>
                <a:latin typeface="宋体" panose="02010600030101010101" pitchFamily="2" charset="-122"/>
                <a:ea typeface="宋体" panose="02010600030101010101" pitchFamily="2" charset="-122"/>
                <a:cs typeface="黑体" panose="02010609060101010101" charset="-122"/>
              </a:rPr>
              <a:t>主成分分析</a:t>
            </a:r>
            <a:endParaRPr lang="zh-CN" altLang="en-US" sz="3200" b="1" spc="790" dirty="0">
              <a:solidFill>
                <a:srgbClr val="CC0000"/>
              </a:solidFill>
              <a:latin typeface="宋体" panose="02010600030101010101" pitchFamily="2" charset="-122"/>
              <a:ea typeface="宋体" panose="02010600030101010101" pitchFamily="2" charset="-122"/>
              <a:cs typeface="黑体" panose="02010609060101010101" charset="-122"/>
            </a:endParaRPr>
          </a:p>
        </p:txBody>
      </p:sp>
      <p:pic>
        <p:nvPicPr>
          <p:cNvPr id="2" name="图片 1"/>
          <p:cNvPicPr>
            <a:picLocks noChangeAspect="1"/>
          </p:cNvPicPr>
          <p:nvPr/>
        </p:nvPicPr>
        <p:blipFill>
          <a:blip r:embed="rId1"/>
          <a:stretch>
            <a:fillRect/>
          </a:stretch>
        </p:blipFill>
        <p:spPr>
          <a:xfrm>
            <a:off x="809625" y="2512695"/>
            <a:ext cx="7694930" cy="3583940"/>
          </a:xfrm>
          <a:prstGeom prst="rect">
            <a:avLst/>
          </a:prstGeom>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r>
              <a:rPr lang="zh-CN" altLang="en-US" sz="3200">
                <a:latin typeface="宋体" panose="02010600030101010101" pitchFamily="2" charset="-122"/>
                <a:ea typeface="宋体" panose="02010600030101010101" pitchFamily="2" charset="-122"/>
              </a:rPr>
              <a:t>在降维中应用主成分分析</a:t>
            </a:r>
            <a:endParaRPr lang="zh-CN" altLang="en-US" sz="3200">
              <a:latin typeface="宋体" panose="02010600030101010101" pitchFamily="2" charset="-122"/>
              <a:ea typeface="宋体" panose="02010600030101010101" pitchFamily="2" charset="-122"/>
            </a:endParaRPr>
          </a:p>
          <a:p>
            <a:r>
              <a:rPr lang="zh-CN" altLang="en-US" sz="3200">
                <a:latin typeface="宋体" panose="02010600030101010101" pitchFamily="2" charset="-122"/>
                <a:ea typeface="宋体" panose="02010600030101010101" pitchFamily="2" charset="-122"/>
              </a:rPr>
              <a:t>主成分分析最早用于降维</a:t>
            </a:r>
            <a:endParaRPr lang="zh-CN" altLang="en-US" sz="3200">
              <a:latin typeface="宋体" panose="02010600030101010101" pitchFamily="2" charset="-122"/>
              <a:ea typeface="宋体" panose="02010600030101010101" pitchFamily="2" charset="-122"/>
            </a:endParaRPr>
          </a:p>
          <a:p>
            <a:r>
              <a:rPr lang="zh-CN" altLang="en-US" sz="3200">
                <a:latin typeface="宋体" panose="02010600030101010101" pitchFamily="2" charset="-122"/>
                <a:ea typeface="宋体" panose="02010600030101010101" pitchFamily="2" charset="-122"/>
              </a:rPr>
              <a:t>维度降低</a:t>
            </a:r>
            <a:endParaRPr lang="zh-CN" altLang="en-US" sz="3200">
              <a:latin typeface="宋体" panose="02010600030101010101" pitchFamily="2" charset="-122"/>
              <a:ea typeface="宋体" panose="02010600030101010101" pitchFamily="2" charset="-122"/>
            </a:endParaRPr>
          </a:p>
          <a:p>
            <a:r>
              <a:rPr lang="zh-CN" altLang="en-US" sz="3200">
                <a:latin typeface="宋体" panose="02010600030101010101" pitchFamily="2" charset="-122"/>
                <a:ea typeface="宋体" panose="02010600030101010101" pitchFamily="2" charset="-122"/>
              </a:rPr>
              <a:t>数据规整</a:t>
            </a:r>
            <a:endParaRPr lang="zh-CN" altLang="en-US" sz="3200">
              <a:latin typeface="宋体" panose="02010600030101010101" pitchFamily="2" charset="-122"/>
              <a:ea typeface="宋体" panose="02010600030101010101" pitchFamily="2" charset="-122"/>
            </a:endParaRPr>
          </a:p>
        </p:txBody>
      </p:sp>
      <p:grpSp>
        <p:nvGrpSpPr>
          <p:cNvPr id="4" name="object 2"/>
          <p:cNvGrpSpPr/>
          <p:nvPr/>
        </p:nvGrpSpPr>
        <p:grpSpPr>
          <a:xfrm>
            <a:off x="194818" y="1062481"/>
            <a:ext cx="7958455" cy="114300"/>
            <a:chOff x="574548" y="1048511"/>
            <a:chExt cx="7958455" cy="114300"/>
          </a:xfrm>
        </p:grpSpPr>
        <p:sp>
          <p:nvSpPr>
            <p:cNvPr id="5" name="object 3"/>
            <p:cNvSpPr/>
            <p:nvPr/>
          </p:nvSpPr>
          <p:spPr>
            <a:xfrm>
              <a:off x="574548" y="1053083"/>
              <a:ext cx="4655820" cy="109855"/>
            </a:xfrm>
            <a:custGeom>
              <a:avLst/>
              <a:gdLst/>
              <a:ahLst/>
              <a:cxnLst/>
              <a:rect l="l" t="t" r="r" b="b"/>
              <a:pathLst>
                <a:path w="4655820" h="109855">
                  <a:moveTo>
                    <a:pt x="4655566" y="0"/>
                  </a:moveTo>
                  <a:lnTo>
                    <a:pt x="0" y="0"/>
                  </a:lnTo>
                  <a:lnTo>
                    <a:pt x="0" y="109727"/>
                  </a:lnTo>
                  <a:lnTo>
                    <a:pt x="4655566" y="109727"/>
                  </a:lnTo>
                  <a:lnTo>
                    <a:pt x="4655566" y="0"/>
                  </a:lnTo>
                  <a:close/>
                </a:path>
              </a:pathLst>
            </a:custGeom>
            <a:solidFill>
              <a:srgbClr val="CC0000"/>
            </a:solidFill>
          </p:spPr>
          <p:txBody>
            <a:bodyPr wrap="square" lIns="0" tIns="0" rIns="0" bIns="0" rtlCol="0"/>
            <a:lstStyle/>
            <a:p/>
          </p:txBody>
        </p:sp>
        <p:sp>
          <p:nvSpPr>
            <p:cNvPr id="6" name="object 4"/>
            <p:cNvSpPr/>
            <p:nvPr/>
          </p:nvSpPr>
          <p:spPr>
            <a:xfrm>
              <a:off x="574548" y="1053083"/>
              <a:ext cx="7958455" cy="0"/>
            </a:xfrm>
            <a:custGeom>
              <a:avLst/>
              <a:gdLst/>
              <a:ahLst/>
              <a:cxnLst/>
              <a:rect l="l" t="t" r="r" b="b"/>
              <a:pathLst>
                <a:path w="7958455">
                  <a:moveTo>
                    <a:pt x="0" y="0"/>
                  </a:moveTo>
                  <a:lnTo>
                    <a:pt x="7958328" y="0"/>
                  </a:lnTo>
                </a:path>
              </a:pathLst>
            </a:custGeom>
            <a:ln w="9144">
              <a:solidFill>
                <a:srgbClr val="CC0000"/>
              </a:solidFill>
            </a:ln>
          </p:spPr>
          <p:txBody>
            <a:bodyPr wrap="square" lIns="0" tIns="0" rIns="0" bIns="0" rtlCol="0"/>
            <a:lstStyle/>
            <a:p/>
          </p:txBody>
        </p:sp>
      </p:grpSp>
      <p:sp>
        <p:nvSpPr>
          <p:cNvPr id="7" name="object 5"/>
          <p:cNvSpPr txBox="1"/>
          <p:nvPr/>
        </p:nvSpPr>
        <p:spPr>
          <a:xfrm>
            <a:off x="437515" y="429895"/>
            <a:ext cx="4682490" cy="505460"/>
          </a:xfrm>
          <a:prstGeom prst="rect">
            <a:avLst/>
          </a:prstGeom>
        </p:spPr>
        <p:txBody>
          <a:bodyPr vert="horz" wrap="square" lIns="0" tIns="13335" rIns="0" bIns="0" rtlCol="0">
            <a:spAutoFit/>
          </a:bodyPr>
          <a:lstStyle/>
          <a:p>
            <a:pPr marL="12700">
              <a:lnSpc>
                <a:spcPct val="100000"/>
              </a:lnSpc>
              <a:spcBef>
                <a:spcPts val="105"/>
              </a:spcBef>
            </a:pPr>
            <a:r>
              <a:rPr lang="en-US" altLang="zh-CN" sz="3200" b="1" spc="790" dirty="0">
                <a:solidFill>
                  <a:srgbClr val="CC0000"/>
                </a:solidFill>
                <a:latin typeface="宋体" panose="02010600030101010101" pitchFamily="2" charset="-122"/>
                <a:ea typeface="宋体" panose="02010600030101010101" pitchFamily="2" charset="-122"/>
                <a:cs typeface="黑体" panose="02010609060101010101" charset="-122"/>
              </a:rPr>
              <a:t>4.5 </a:t>
            </a:r>
            <a:r>
              <a:rPr lang="zh-CN" altLang="en-US" sz="3200" b="1" spc="790" dirty="0">
                <a:solidFill>
                  <a:srgbClr val="CC0000"/>
                </a:solidFill>
                <a:latin typeface="宋体" panose="02010600030101010101" pitchFamily="2" charset="-122"/>
                <a:ea typeface="宋体" panose="02010600030101010101" pitchFamily="2" charset="-122"/>
                <a:cs typeface="黑体" panose="02010609060101010101" charset="-122"/>
              </a:rPr>
              <a:t>主成分分析</a:t>
            </a:r>
            <a:endParaRPr lang="zh-CN" altLang="en-US" sz="3200" b="1" spc="790" dirty="0">
              <a:solidFill>
                <a:srgbClr val="CC0000"/>
              </a:solidFill>
              <a:latin typeface="宋体" panose="02010600030101010101" pitchFamily="2" charset="-122"/>
              <a:ea typeface="宋体" panose="02010600030101010101" pitchFamily="2" charset="-122"/>
              <a:cs typeface="黑体" panose="02010609060101010101" charset="-122"/>
            </a:endParaRP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r>
              <a:rPr lang="zh-CN" altLang="en-US" sz="3200">
                <a:latin typeface="宋体" panose="02010600030101010101" pitchFamily="2" charset="-122"/>
                <a:ea typeface="宋体" panose="02010600030101010101" pitchFamily="2" charset="-122"/>
              </a:rPr>
              <a:t>在回归中应用主成分分析</a:t>
            </a:r>
            <a:endParaRPr lang="zh-CN" altLang="en-US" sz="3200">
              <a:latin typeface="宋体" panose="02010600030101010101" pitchFamily="2" charset="-122"/>
              <a:ea typeface="宋体" panose="02010600030101010101" pitchFamily="2" charset="-122"/>
            </a:endParaRPr>
          </a:p>
          <a:p>
            <a:r>
              <a:rPr lang="zh-CN" altLang="en-US" sz="3200">
                <a:latin typeface="宋体" panose="02010600030101010101" pitchFamily="2" charset="-122"/>
                <a:ea typeface="宋体" panose="02010600030101010101" pitchFamily="2" charset="-122"/>
              </a:rPr>
              <a:t>主成分回归方程</a:t>
            </a:r>
            <a:endParaRPr lang="zh-CN" altLang="en-US" sz="3200">
              <a:latin typeface="宋体" panose="02010600030101010101" pitchFamily="2" charset="-122"/>
              <a:ea typeface="宋体" panose="02010600030101010101" pitchFamily="2" charset="-122"/>
            </a:endParaRPr>
          </a:p>
          <a:p>
            <a:r>
              <a:rPr lang="zh-CN" altLang="en-US" sz="3200">
                <a:latin typeface="宋体" panose="02010600030101010101" pitchFamily="2" charset="-122"/>
                <a:ea typeface="宋体" panose="02010600030101010101" pitchFamily="2" charset="-122"/>
              </a:rPr>
              <a:t>将多变量综合一个变量</a:t>
            </a:r>
            <a:endParaRPr lang="zh-CN" altLang="en-US" sz="3200">
              <a:latin typeface="宋体" panose="02010600030101010101" pitchFamily="2" charset="-122"/>
              <a:ea typeface="宋体" panose="02010600030101010101" pitchFamily="2" charset="-122"/>
            </a:endParaRPr>
          </a:p>
        </p:txBody>
      </p:sp>
      <p:grpSp>
        <p:nvGrpSpPr>
          <p:cNvPr id="4" name="object 2"/>
          <p:cNvGrpSpPr/>
          <p:nvPr/>
        </p:nvGrpSpPr>
        <p:grpSpPr>
          <a:xfrm>
            <a:off x="194818" y="1062481"/>
            <a:ext cx="7958455" cy="114300"/>
            <a:chOff x="574548" y="1048511"/>
            <a:chExt cx="7958455" cy="114300"/>
          </a:xfrm>
        </p:grpSpPr>
        <p:sp>
          <p:nvSpPr>
            <p:cNvPr id="5" name="object 3"/>
            <p:cNvSpPr/>
            <p:nvPr/>
          </p:nvSpPr>
          <p:spPr>
            <a:xfrm>
              <a:off x="574548" y="1053083"/>
              <a:ext cx="4655820" cy="109855"/>
            </a:xfrm>
            <a:custGeom>
              <a:avLst/>
              <a:gdLst/>
              <a:ahLst/>
              <a:cxnLst/>
              <a:rect l="l" t="t" r="r" b="b"/>
              <a:pathLst>
                <a:path w="4655820" h="109855">
                  <a:moveTo>
                    <a:pt x="4655566" y="0"/>
                  </a:moveTo>
                  <a:lnTo>
                    <a:pt x="0" y="0"/>
                  </a:lnTo>
                  <a:lnTo>
                    <a:pt x="0" y="109727"/>
                  </a:lnTo>
                  <a:lnTo>
                    <a:pt x="4655566" y="109727"/>
                  </a:lnTo>
                  <a:lnTo>
                    <a:pt x="4655566" y="0"/>
                  </a:lnTo>
                  <a:close/>
                </a:path>
              </a:pathLst>
            </a:custGeom>
            <a:solidFill>
              <a:srgbClr val="CC0000"/>
            </a:solidFill>
          </p:spPr>
          <p:txBody>
            <a:bodyPr wrap="square" lIns="0" tIns="0" rIns="0" bIns="0" rtlCol="0"/>
            <a:lstStyle/>
            <a:p/>
          </p:txBody>
        </p:sp>
        <p:sp>
          <p:nvSpPr>
            <p:cNvPr id="6" name="object 4"/>
            <p:cNvSpPr/>
            <p:nvPr/>
          </p:nvSpPr>
          <p:spPr>
            <a:xfrm>
              <a:off x="574548" y="1053083"/>
              <a:ext cx="7958455" cy="0"/>
            </a:xfrm>
            <a:custGeom>
              <a:avLst/>
              <a:gdLst/>
              <a:ahLst/>
              <a:cxnLst/>
              <a:rect l="l" t="t" r="r" b="b"/>
              <a:pathLst>
                <a:path w="7958455">
                  <a:moveTo>
                    <a:pt x="0" y="0"/>
                  </a:moveTo>
                  <a:lnTo>
                    <a:pt x="7958328" y="0"/>
                  </a:lnTo>
                </a:path>
              </a:pathLst>
            </a:custGeom>
            <a:ln w="9144">
              <a:solidFill>
                <a:srgbClr val="CC0000"/>
              </a:solidFill>
            </a:ln>
          </p:spPr>
          <p:txBody>
            <a:bodyPr wrap="square" lIns="0" tIns="0" rIns="0" bIns="0" rtlCol="0"/>
            <a:lstStyle/>
            <a:p/>
          </p:txBody>
        </p:sp>
      </p:grpSp>
      <p:sp>
        <p:nvSpPr>
          <p:cNvPr id="7" name="object 5"/>
          <p:cNvSpPr txBox="1"/>
          <p:nvPr/>
        </p:nvSpPr>
        <p:spPr>
          <a:xfrm>
            <a:off x="437515" y="429895"/>
            <a:ext cx="4682490" cy="505460"/>
          </a:xfrm>
          <a:prstGeom prst="rect">
            <a:avLst/>
          </a:prstGeom>
        </p:spPr>
        <p:txBody>
          <a:bodyPr vert="horz" wrap="square" lIns="0" tIns="13335" rIns="0" bIns="0" rtlCol="0">
            <a:spAutoFit/>
          </a:bodyPr>
          <a:lstStyle/>
          <a:p>
            <a:pPr marL="12700">
              <a:lnSpc>
                <a:spcPct val="100000"/>
              </a:lnSpc>
              <a:spcBef>
                <a:spcPts val="105"/>
              </a:spcBef>
            </a:pPr>
            <a:r>
              <a:rPr lang="en-US" altLang="zh-CN" sz="3200" b="1" spc="790" dirty="0">
                <a:solidFill>
                  <a:srgbClr val="CC0000"/>
                </a:solidFill>
                <a:latin typeface="宋体" panose="02010600030101010101" pitchFamily="2" charset="-122"/>
                <a:ea typeface="宋体" panose="02010600030101010101" pitchFamily="2" charset="-122"/>
                <a:cs typeface="黑体" panose="02010609060101010101" charset="-122"/>
              </a:rPr>
              <a:t>4.5 </a:t>
            </a:r>
            <a:r>
              <a:rPr lang="zh-CN" altLang="en-US" sz="3200" b="1" spc="790" dirty="0">
                <a:solidFill>
                  <a:srgbClr val="CC0000"/>
                </a:solidFill>
                <a:latin typeface="宋体" panose="02010600030101010101" pitchFamily="2" charset="-122"/>
                <a:ea typeface="宋体" panose="02010600030101010101" pitchFamily="2" charset="-122"/>
                <a:cs typeface="黑体" panose="02010609060101010101" charset="-122"/>
              </a:rPr>
              <a:t>主成分分析</a:t>
            </a:r>
            <a:endParaRPr lang="zh-CN" altLang="en-US" sz="3200" b="1" spc="790" dirty="0">
              <a:solidFill>
                <a:srgbClr val="CC0000"/>
              </a:solidFill>
              <a:latin typeface="宋体" panose="02010600030101010101" pitchFamily="2" charset="-122"/>
              <a:ea typeface="宋体" panose="02010600030101010101" pitchFamily="2" charset="-122"/>
              <a:cs typeface="黑体" panose="02010609060101010101" charset="-122"/>
            </a:endParaRP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r>
              <a:rPr lang="zh-CN" altLang="en-US" sz="3200">
                <a:latin typeface="宋体" panose="02010600030101010101" pitchFamily="2" charset="-122"/>
                <a:ea typeface="宋体" panose="02010600030101010101" pitchFamily="2" charset="-122"/>
              </a:rPr>
              <a:t>在评价中应用主成分分析</a:t>
            </a:r>
            <a:endParaRPr lang="zh-CN" altLang="en-US" sz="3200">
              <a:latin typeface="宋体" panose="02010600030101010101" pitchFamily="2" charset="-122"/>
              <a:ea typeface="宋体" panose="02010600030101010101" pitchFamily="2" charset="-122"/>
            </a:endParaRPr>
          </a:p>
          <a:p>
            <a:r>
              <a:rPr lang="zh-CN" altLang="en-US" sz="3200">
                <a:latin typeface="宋体" panose="02010600030101010101" pitchFamily="2" charset="-122"/>
                <a:ea typeface="宋体" panose="02010600030101010101" pitchFamily="2" charset="-122"/>
              </a:rPr>
              <a:t>多个主成分综合成一个去打分</a:t>
            </a:r>
            <a:endParaRPr lang="zh-CN" altLang="en-US" sz="3200">
              <a:latin typeface="宋体" panose="02010600030101010101" pitchFamily="2" charset="-122"/>
              <a:ea typeface="宋体" panose="02010600030101010101" pitchFamily="2" charset="-122"/>
            </a:endParaRPr>
          </a:p>
        </p:txBody>
      </p:sp>
      <p:grpSp>
        <p:nvGrpSpPr>
          <p:cNvPr id="4" name="object 2"/>
          <p:cNvGrpSpPr/>
          <p:nvPr/>
        </p:nvGrpSpPr>
        <p:grpSpPr>
          <a:xfrm>
            <a:off x="194818" y="1062481"/>
            <a:ext cx="7958455" cy="114300"/>
            <a:chOff x="574548" y="1048511"/>
            <a:chExt cx="7958455" cy="114300"/>
          </a:xfrm>
        </p:grpSpPr>
        <p:sp>
          <p:nvSpPr>
            <p:cNvPr id="5" name="object 3"/>
            <p:cNvSpPr/>
            <p:nvPr/>
          </p:nvSpPr>
          <p:spPr>
            <a:xfrm>
              <a:off x="574548" y="1053083"/>
              <a:ext cx="4655820" cy="109855"/>
            </a:xfrm>
            <a:custGeom>
              <a:avLst/>
              <a:gdLst/>
              <a:ahLst/>
              <a:cxnLst/>
              <a:rect l="l" t="t" r="r" b="b"/>
              <a:pathLst>
                <a:path w="4655820" h="109855">
                  <a:moveTo>
                    <a:pt x="4655566" y="0"/>
                  </a:moveTo>
                  <a:lnTo>
                    <a:pt x="0" y="0"/>
                  </a:lnTo>
                  <a:lnTo>
                    <a:pt x="0" y="109727"/>
                  </a:lnTo>
                  <a:lnTo>
                    <a:pt x="4655566" y="109727"/>
                  </a:lnTo>
                  <a:lnTo>
                    <a:pt x="4655566" y="0"/>
                  </a:lnTo>
                  <a:close/>
                </a:path>
              </a:pathLst>
            </a:custGeom>
            <a:solidFill>
              <a:srgbClr val="CC0000"/>
            </a:solidFill>
          </p:spPr>
          <p:txBody>
            <a:bodyPr wrap="square" lIns="0" tIns="0" rIns="0" bIns="0" rtlCol="0"/>
            <a:lstStyle/>
            <a:p/>
          </p:txBody>
        </p:sp>
        <p:sp>
          <p:nvSpPr>
            <p:cNvPr id="6" name="object 4"/>
            <p:cNvSpPr/>
            <p:nvPr/>
          </p:nvSpPr>
          <p:spPr>
            <a:xfrm>
              <a:off x="574548" y="1053083"/>
              <a:ext cx="7958455" cy="0"/>
            </a:xfrm>
            <a:custGeom>
              <a:avLst/>
              <a:gdLst/>
              <a:ahLst/>
              <a:cxnLst/>
              <a:rect l="l" t="t" r="r" b="b"/>
              <a:pathLst>
                <a:path w="7958455">
                  <a:moveTo>
                    <a:pt x="0" y="0"/>
                  </a:moveTo>
                  <a:lnTo>
                    <a:pt x="7958328" y="0"/>
                  </a:lnTo>
                </a:path>
              </a:pathLst>
            </a:custGeom>
            <a:ln w="9144">
              <a:solidFill>
                <a:srgbClr val="CC0000"/>
              </a:solidFill>
            </a:ln>
          </p:spPr>
          <p:txBody>
            <a:bodyPr wrap="square" lIns="0" tIns="0" rIns="0" bIns="0" rtlCol="0"/>
            <a:lstStyle/>
            <a:p/>
          </p:txBody>
        </p:sp>
      </p:grpSp>
      <p:sp>
        <p:nvSpPr>
          <p:cNvPr id="7" name="object 5"/>
          <p:cNvSpPr txBox="1"/>
          <p:nvPr/>
        </p:nvSpPr>
        <p:spPr>
          <a:xfrm>
            <a:off x="437515" y="429895"/>
            <a:ext cx="4682490" cy="505460"/>
          </a:xfrm>
          <a:prstGeom prst="rect">
            <a:avLst/>
          </a:prstGeom>
        </p:spPr>
        <p:txBody>
          <a:bodyPr vert="horz" wrap="square" lIns="0" tIns="13335" rIns="0" bIns="0" rtlCol="0">
            <a:spAutoFit/>
          </a:bodyPr>
          <a:lstStyle/>
          <a:p>
            <a:pPr marL="12700">
              <a:lnSpc>
                <a:spcPct val="100000"/>
              </a:lnSpc>
              <a:spcBef>
                <a:spcPts val="105"/>
              </a:spcBef>
            </a:pPr>
            <a:r>
              <a:rPr lang="en-US" altLang="zh-CN" sz="3200" b="1" spc="790" dirty="0">
                <a:solidFill>
                  <a:srgbClr val="CC0000"/>
                </a:solidFill>
                <a:latin typeface="宋体" panose="02010600030101010101" pitchFamily="2" charset="-122"/>
                <a:ea typeface="宋体" panose="02010600030101010101" pitchFamily="2" charset="-122"/>
                <a:cs typeface="黑体" panose="02010609060101010101" charset="-122"/>
              </a:rPr>
              <a:t>4.5 </a:t>
            </a:r>
            <a:r>
              <a:rPr lang="zh-CN" altLang="en-US" sz="3200" b="1" spc="790" dirty="0">
                <a:solidFill>
                  <a:srgbClr val="CC0000"/>
                </a:solidFill>
                <a:latin typeface="宋体" panose="02010600030101010101" pitchFamily="2" charset="-122"/>
                <a:ea typeface="宋体" panose="02010600030101010101" pitchFamily="2" charset="-122"/>
                <a:cs typeface="黑体" panose="02010609060101010101" charset="-122"/>
              </a:rPr>
              <a:t>主成分分析</a:t>
            </a:r>
            <a:endParaRPr lang="zh-CN" altLang="en-US" sz="3200" b="1" spc="790" dirty="0">
              <a:solidFill>
                <a:srgbClr val="CC0000"/>
              </a:solidFill>
              <a:latin typeface="宋体" panose="02010600030101010101" pitchFamily="2" charset="-122"/>
              <a:ea typeface="宋体" panose="02010600030101010101" pitchFamily="2" charset="-122"/>
              <a:cs typeface="黑体" panose="02010609060101010101" charset="-122"/>
            </a:endParaRPr>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r>
              <a:rPr lang="zh-CN" altLang="en-US" sz="3200">
                <a:latin typeface="宋体" panose="02010600030101010101" pitchFamily="2" charset="-122"/>
                <a:ea typeface="宋体" panose="02010600030101010101" pitchFamily="2" charset="-122"/>
              </a:rPr>
              <a:t>因子分析的基本形式</a:t>
            </a:r>
            <a:endParaRPr lang="zh-CN" altLang="en-US" sz="3200">
              <a:latin typeface="宋体" panose="02010600030101010101" pitchFamily="2" charset="-122"/>
              <a:ea typeface="宋体" panose="02010600030101010101" pitchFamily="2" charset="-122"/>
            </a:endParaRPr>
          </a:p>
        </p:txBody>
      </p:sp>
      <p:grpSp>
        <p:nvGrpSpPr>
          <p:cNvPr id="4" name="object 2"/>
          <p:cNvGrpSpPr/>
          <p:nvPr/>
        </p:nvGrpSpPr>
        <p:grpSpPr>
          <a:xfrm>
            <a:off x="194818" y="1062481"/>
            <a:ext cx="7958455" cy="114300"/>
            <a:chOff x="574548" y="1048511"/>
            <a:chExt cx="7958455" cy="114300"/>
          </a:xfrm>
        </p:grpSpPr>
        <p:sp>
          <p:nvSpPr>
            <p:cNvPr id="5" name="object 3"/>
            <p:cNvSpPr/>
            <p:nvPr/>
          </p:nvSpPr>
          <p:spPr>
            <a:xfrm>
              <a:off x="574548" y="1053083"/>
              <a:ext cx="4655820" cy="109855"/>
            </a:xfrm>
            <a:custGeom>
              <a:avLst/>
              <a:gdLst/>
              <a:ahLst/>
              <a:cxnLst/>
              <a:rect l="l" t="t" r="r" b="b"/>
              <a:pathLst>
                <a:path w="4655820" h="109855">
                  <a:moveTo>
                    <a:pt x="4655566" y="0"/>
                  </a:moveTo>
                  <a:lnTo>
                    <a:pt x="0" y="0"/>
                  </a:lnTo>
                  <a:lnTo>
                    <a:pt x="0" y="109727"/>
                  </a:lnTo>
                  <a:lnTo>
                    <a:pt x="4655566" y="109727"/>
                  </a:lnTo>
                  <a:lnTo>
                    <a:pt x="4655566" y="0"/>
                  </a:lnTo>
                  <a:close/>
                </a:path>
              </a:pathLst>
            </a:custGeom>
            <a:solidFill>
              <a:srgbClr val="CC0000"/>
            </a:solidFill>
          </p:spPr>
          <p:txBody>
            <a:bodyPr wrap="square" lIns="0" tIns="0" rIns="0" bIns="0" rtlCol="0"/>
            <a:lstStyle/>
            <a:p/>
          </p:txBody>
        </p:sp>
        <p:sp>
          <p:nvSpPr>
            <p:cNvPr id="6" name="object 4"/>
            <p:cNvSpPr/>
            <p:nvPr/>
          </p:nvSpPr>
          <p:spPr>
            <a:xfrm>
              <a:off x="574548" y="1053083"/>
              <a:ext cx="7958455" cy="0"/>
            </a:xfrm>
            <a:custGeom>
              <a:avLst/>
              <a:gdLst/>
              <a:ahLst/>
              <a:cxnLst/>
              <a:rect l="l" t="t" r="r" b="b"/>
              <a:pathLst>
                <a:path w="7958455">
                  <a:moveTo>
                    <a:pt x="0" y="0"/>
                  </a:moveTo>
                  <a:lnTo>
                    <a:pt x="7958328" y="0"/>
                  </a:lnTo>
                </a:path>
              </a:pathLst>
            </a:custGeom>
            <a:ln w="9144">
              <a:solidFill>
                <a:srgbClr val="CC0000"/>
              </a:solidFill>
            </a:ln>
          </p:spPr>
          <p:txBody>
            <a:bodyPr wrap="square" lIns="0" tIns="0" rIns="0" bIns="0" rtlCol="0"/>
            <a:lstStyle/>
            <a:p/>
          </p:txBody>
        </p:sp>
      </p:grpSp>
      <p:sp>
        <p:nvSpPr>
          <p:cNvPr id="7" name="object 5"/>
          <p:cNvSpPr txBox="1"/>
          <p:nvPr/>
        </p:nvSpPr>
        <p:spPr>
          <a:xfrm>
            <a:off x="437515" y="429895"/>
            <a:ext cx="4682490" cy="505460"/>
          </a:xfrm>
          <a:prstGeom prst="rect">
            <a:avLst/>
          </a:prstGeom>
        </p:spPr>
        <p:txBody>
          <a:bodyPr vert="horz" wrap="square" lIns="0" tIns="13335" rIns="0" bIns="0" rtlCol="0">
            <a:spAutoFit/>
          </a:bodyPr>
          <a:lstStyle/>
          <a:p>
            <a:pPr marL="12700">
              <a:lnSpc>
                <a:spcPct val="100000"/>
              </a:lnSpc>
              <a:spcBef>
                <a:spcPts val="105"/>
              </a:spcBef>
            </a:pPr>
            <a:r>
              <a:rPr lang="en-US" altLang="zh-CN" sz="3200" b="1" spc="790" dirty="0">
                <a:solidFill>
                  <a:srgbClr val="CC0000"/>
                </a:solidFill>
                <a:latin typeface="宋体" panose="02010600030101010101" pitchFamily="2" charset="-122"/>
                <a:ea typeface="宋体" panose="02010600030101010101" pitchFamily="2" charset="-122"/>
                <a:cs typeface="黑体" panose="02010609060101010101" charset="-122"/>
              </a:rPr>
              <a:t>4.6 </a:t>
            </a:r>
            <a:r>
              <a:rPr lang="zh-CN" altLang="en-US" sz="3200" b="1" spc="790" dirty="0">
                <a:solidFill>
                  <a:srgbClr val="CC0000"/>
                </a:solidFill>
                <a:latin typeface="宋体" panose="02010600030101010101" pitchFamily="2" charset="-122"/>
                <a:ea typeface="宋体" panose="02010600030101010101" pitchFamily="2" charset="-122"/>
                <a:cs typeface="黑体" panose="02010609060101010101" charset="-122"/>
              </a:rPr>
              <a:t>因子分析</a:t>
            </a:r>
            <a:endParaRPr lang="zh-CN" altLang="en-US" sz="3200" b="1" spc="790" dirty="0">
              <a:solidFill>
                <a:srgbClr val="CC0000"/>
              </a:solidFill>
              <a:latin typeface="宋体" panose="02010600030101010101" pitchFamily="2" charset="-122"/>
              <a:ea typeface="宋体" panose="02010600030101010101" pitchFamily="2" charset="-122"/>
              <a:cs typeface="黑体" panose="02010609060101010101" charset="-122"/>
            </a:endParaRPr>
          </a:p>
        </p:txBody>
      </p:sp>
      <p:pic>
        <p:nvPicPr>
          <p:cNvPr id="100" name="图片 99"/>
          <p:cNvPicPr/>
          <p:nvPr/>
        </p:nvPicPr>
        <p:blipFill>
          <a:blip r:embed="rId1"/>
          <a:stretch>
            <a:fillRect/>
          </a:stretch>
        </p:blipFill>
        <p:spPr>
          <a:xfrm>
            <a:off x="3874136" y="2292350"/>
            <a:ext cx="4133849" cy="762000"/>
          </a:xfrm>
          <a:prstGeom prst="rect">
            <a:avLst/>
          </a:prstGeom>
          <a:noFill/>
          <a:ln w="9525">
            <a:noFill/>
          </a:ln>
        </p:spPr>
      </p:pic>
      <p:pic>
        <p:nvPicPr>
          <p:cNvPr id="101" name="图片 100"/>
          <p:cNvPicPr/>
          <p:nvPr/>
        </p:nvPicPr>
        <p:blipFill>
          <a:blip r:embed="rId2"/>
          <a:stretch>
            <a:fillRect/>
          </a:stretch>
        </p:blipFill>
        <p:spPr>
          <a:xfrm>
            <a:off x="3035935" y="3151188"/>
            <a:ext cx="5810250" cy="1666875"/>
          </a:xfrm>
          <a:prstGeom prst="rect">
            <a:avLst/>
          </a:prstGeom>
          <a:noFill/>
          <a:ln w="9525">
            <a:noFill/>
          </a:ln>
        </p:spPr>
      </p:pic>
      <p:pic>
        <p:nvPicPr>
          <p:cNvPr id="102" name="图片 101"/>
          <p:cNvPicPr/>
          <p:nvPr/>
        </p:nvPicPr>
        <p:blipFill>
          <a:blip r:embed="rId3"/>
          <a:stretch>
            <a:fillRect/>
          </a:stretch>
        </p:blipFill>
        <p:spPr>
          <a:xfrm>
            <a:off x="4849813" y="5082858"/>
            <a:ext cx="2181225" cy="790575"/>
          </a:xfrm>
          <a:prstGeom prst="rect">
            <a:avLst/>
          </a:prstGeom>
          <a:noFill/>
          <a:ln w="9525">
            <a:noFill/>
          </a:ln>
        </p:spPr>
      </p:pic>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r>
              <a:rPr lang="zh-CN" altLang="en-US" sz="3200">
                <a:latin typeface="宋体" panose="02010600030101010101" pitchFamily="2" charset="-122"/>
                <a:ea typeface="宋体" panose="02010600030101010101" pitchFamily="2" charset="-122"/>
              </a:rPr>
              <a:t>问卷分析中的因子分析</a:t>
            </a:r>
            <a:endParaRPr lang="zh-CN" altLang="en-US" sz="3200">
              <a:latin typeface="宋体" panose="02010600030101010101" pitchFamily="2" charset="-122"/>
              <a:ea typeface="宋体" panose="02010600030101010101" pitchFamily="2" charset="-122"/>
            </a:endParaRPr>
          </a:p>
        </p:txBody>
      </p:sp>
      <p:grpSp>
        <p:nvGrpSpPr>
          <p:cNvPr id="4" name="object 2"/>
          <p:cNvGrpSpPr/>
          <p:nvPr/>
        </p:nvGrpSpPr>
        <p:grpSpPr>
          <a:xfrm>
            <a:off x="194818" y="1062481"/>
            <a:ext cx="7958455" cy="114300"/>
            <a:chOff x="574548" y="1048511"/>
            <a:chExt cx="7958455" cy="114300"/>
          </a:xfrm>
        </p:grpSpPr>
        <p:sp>
          <p:nvSpPr>
            <p:cNvPr id="5" name="object 3"/>
            <p:cNvSpPr/>
            <p:nvPr/>
          </p:nvSpPr>
          <p:spPr>
            <a:xfrm>
              <a:off x="574548" y="1053083"/>
              <a:ext cx="4655820" cy="109855"/>
            </a:xfrm>
            <a:custGeom>
              <a:avLst/>
              <a:gdLst/>
              <a:ahLst/>
              <a:cxnLst/>
              <a:rect l="l" t="t" r="r" b="b"/>
              <a:pathLst>
                <a:path w="4655820" h="109855">
                  <a:moveTo>
                    <a:pt x="4655566" y="0"/>
                  </a:moveTo>
                  <a:lnTo>
                    <a:pt x="0" y="0"/>
                  </a:lnTo>
                  <a:lnTo>
                    <a:pt x="0" y="109727"/>
                  </a:lnTo>
                  <a:lnTo>
                    <a:pt x="4655566" y="109727"/>
                  </a:lnTo>
                  <a:lnTo>
                    <a:pt x="4655566" y="0"/>
                  </a:lnTo>
                  <a:close/>
                </a:path>
              </a:pathLst>
            </a:custGeom>
            <a:solidFill>
              <a:srgbClr val="CC0000"/>
            </a:solidFill>
          </p:spPr>
          <p:txBody>
            <a:bodyPr wrap="square" lIns="0" tIns="0" rIns="0" bIns="0" rtlCol="0"/>
            <a:lstStyle/>
            <a:p/>
          </p:txBody>
        </p:sp>
        <p:sp>
          <p:nvSpPr>
            <p:cNvPr id="6" name="object 4"/>
            <p:cNvSpPr/>
            <p:nvPr/>
          </p:nvSpPr>
          <p:spPr>
            <a:xfrm>
              <a:off x="574548" y="1053083"/>
              <a:ext cx="7958455" cy="0"/>
            </a:xfrm>
            <a:custGeom>
              <a:avLst/>
              <a:gdLst/>
              <a:ahLst/>
              <a:cxnLst/>
              <a:rect l="l" t="t" r="r" b="b"/>
              <a:pathLst>
                <a:path w="7958455">
                  <a:moveTo>
                    <a:pt x="0" y="0"/>
                  </a:moveTo>
                  <a:lnTo>
                    <a:pt x="7958328" y="0"/>
                  </a:lnTo>
                </a:path>
              </a:pathLst>
            </a:custGeom>
            <a:ln w="9144">
              <a:solidFill>
                <a:srgbClr val="CC0000"/>
              </a:solidFill>
            </a:ln>
          </p:spPr>
          <p:txBody>
            <a:bodyPr wrap="square" lIns="0" tIns="0" rIns="0" bIns="0" rtlCol="0"/>
            <a:lstStyle/>
            <a:p/>
          </p:txBody>
        </p:sp>
      </p:grpSp>
      <p:sp>
        <p:nvSpPr>
          <p:cNvPr id="7" name="object 5"/>
          <p:cNvSpPr txBox="1"/>
          <p:nvPr/>
        </p:nvSpPr>
        <p:spPr>
          <a:xfrm>
            <a:off x="437515" y="429895"/>
            <a:ext cx="4682490" cy="505460"/>
          </a:xfrm>
          <a:prstGeom prst="rect">
            <a:avLst/>
          </a:prstGeom>
        </p:spPr>
        <p:txBody>
          <a:bodyPr vert="horz" wrap="square" lIns="0" tIns="13335" rIns="0" bIns="0" rtlCol="0">
            <a:spAutoFit/>
          </a:bodyPr>
          <a:lstStyle/>
          <a:p>
            <a:pPr marL="12700">
              <a:lnSpc>
                <a:spcPct val="100000"/>
              </a:lnSpc>
              <a:spcBef>
                <a:spcPts val="105"/>
              </a:spcBef>
            </a:pPr>
            <a:r>
              <a:rPr lang="en-US" altLang="zh-CN" sz="3200" b="1" spc="790" dirty="0">
                <a:solidFill>
                  <a:srgbClr val="CC0000"/>
                </a:solidFill>
                <a:latin typeface="宋体" panose="02010600030101010101" pitchFamily="2" charset="-122"/>
                <a:ea typeface="宋体" panose="02010600030101010101" pitchFamily="2" charset="-122"/>
                <a:cs typeface="黑体" panose="02010609060101010101" charset="-122"/>
              </a:rPr>
              <a:t>4.6 </a:t>
            </a:r>
            <a:r>
              <a:rPr lang="zh-CN" altLang="en-US" sz="3200" b="1" spc="790" dirty="0">
                <a:solidFill>
                  <a:srgbClr val="CC0000"/>
                </a:solidFill>
                <a:latin typeface="宋体" panose="02010600030101010101" pitchFamily="2" charset="-122"/>
                <a:ea typeface="宋体" panose="02010600030101010101" pitchFamily="2" charset="-122"/>
                <a:cs typeface="黑体" panose="02010609060101010101" charset="-122"/>
              </a:rPr>
              <a:t>因子分析</a:t>
            </a:r>
            <a:endParaRPr lang="zh-CN" altLang="en-US" sz="3200" b="1" spc="790" dirty="0">
              <a:solidFill>
                <a:srgbClr val="CC0000"/>
              </a:solidFill>
              <a:latin typeface="宋体" panose="02010600030101010101" pitchFamily="2" charset="-122"/>
              <a:ea typeface="宋体" panose="02010600030101010101" pitchFamily="2" charset="-122"/>
              <a:cs typeface="黑体" panose="02010609060101010101" charset="-122"/>
            </a:endParaRPr>
          </a:p>
        </p:txBody>
      </p:sp>
      <p:pic>
        <p:nvPicPr>
          <p:cNvPr id="103" name="图片 102"/>
          <p:cNvPicPr/>
          <p:nvPr/>
        </p:nvPicPr>
        <p:blipFill>
          <a:blip r:embed="rId1"/>
          <a:stretch>
            <a:fillRect/>
          </a:stretch>
        </p:blipFill>
        <p:spPr>
          <a:xfrm>
            <a:off x="6300470" y="1564005"/>
            <a:ext cx="5276850" cy="4876800"/>
          </a:xfrm>
          <a:prstGeom prst="rect">
            <a:avLst/>
          </a:prstGeom>
          <a:noFill/>
          <a:ln w="9525">
            <a:noFill/>
          </a:ln>
        </p:spPr>
      </p:pic>
      <p:pic>
        <p:nvPicPr>
          <p:cNvPr id="104" name="图片 103"/>
          <p:cNvPicPr/>
          <p:nvPr/>
        </p:nvPicPr>
        <p:blipFill>
          <a:blip r:embed="rId2"/>
          <a:stretch>
            <a:fillRect/>
          </a:stretch>
        </p:blipFill>
        <p:spPr>
          <a:xfrm>
            <a:off x="941070" y="2471738"/>
            <a:ext cx="4972050" cy="3571875"/>
          </a:xfrm>
          <a:prstGeom prst="rect">
            <a:avLst/>
          </a:prstGeom>
          <a:noFill/>
          <a:ln w="9525">
            <a:noFill/>
          </a:ln>
        </p:spPr>
      </p:pic>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r>
              <a:rPr lang="zh-CN" altLang="en-US" sz="3200">
                <a:latin typeface="宋体" panose="02010600030101010101" pitchFamily="2" charset="-122"/>
                <a:ea typeface="宋体" panose="02010600030101010101" pitchFamily="2" charset="-122"/>
              </a:rPr>
              <a:t>探索性因子分析</a:t>
            </a:r>
            <a:endParaRPr lang="zh-CN" altLang="en-US" sz="3200">
              <a:latin typeface="宋体" panose="02010600030101010101" pitchFamily="2" charset="-122"/>
              <a:ea typeface="宋体" panose="02010600030101010101" pitchFamily="2" charset="-122"/>
            </a:endParaRPr>
          </a:p>
          <a:p>
            <a:r>
              <a:rPr lang="zh-CN" altLang="en-US" sz="3200">
                <a:latin typeface="宋体" panose="02010600030101010101" pitchFamily="2" charset="-122"/>
                <a:ea typeface="宋体" panose="02010600030101010101" pitchFamily="2" charset="-122"/>
              </a:rPr>
              <a:t>不知道有几个因子，想去测试一个总贡献率最大的</a:t>
            </a:r>
            <a:endParaRPr lang="zh-CN" altLang="en-US" sz="3200">
              <a:latin typeface="宋体" panose="02010600030101010101" pitchFamily="2" charset="-122"/>
              <a:ea typeface="宋体" panose="02010600030101010101" pitchFamily="2" charset="-122"/>
            </a:endParaRPr>
          </a:p>
        </p:txBody>
      </p:sp>
      <p:grpSp>
        <p:nvGrpSpPr>
          <p:cNvPr id="4" name="object 2"/>
          <p:cNvGrpSpPr/>
          <p:nvPr/>
        </p:nvGrpSpPr>
        <p:grpSpPr>
          <a:xfrm>
            <a:off x="194818" y="1062481"/>
            <a:ext cx="7958455" cy="114300"/>
            <a:chOff x="574548" y="1048511"/>
            <a:chExt cx="7958455" cy="114300"/>
          </a:xfrm>
        </p:grpSpPr>
        <p:sp>
          <p:nvSpPr>
            <p:cNvPr id="5" name="object 3"/>
            <p:cNvSpPr/>
            <p:nvPr/>
          </p:nvSpPr>
          <p:spPr>
            <a:xfrm>
              <a:off x="574548" y="1053083"/>
              <a:ext cx="4655820" cy="109855"/>
            </a:xfrm>
            <a:custGeom>
              <a:avLst/>
              <a:gdLst/>
              <a:ahLst/>
              <a:cxnLst/>
              <a:rect l="l" t="t" r="r" b="b"/>
              <a:pathLst>
                <a:path w="4655820" h="109855">
                  <a:moveTo>
                    <a:pt x="4655566" y="0"/>
                  </a:moveTo>
                  <a:lnTo>
                    <a:pt x="0" y="0"/>
                  </a:lnTo>
                  <a:lnTo>
                    <a:pt x="0" y="109727"/>
                  </a:lnTo>
                  <a:lnTo>
                    <a:pt x="4655566" y="109727"/>
                  </a:lnTo>
                  <a:lnTo>
                    <a:pt x="4655566" y="0"/>
                  </a:lnTo>
                  <a:close/>
                </a:path>
              </a:pathLst>
            </a:custGeom>
            <a:solidFill>
              <a:srgbClr val="CC0000"/>
            </a:solidFill>
          </p:spPr>
          <p:txBody>
            <a:bodyPr wrap="square" lIns="0" tIns="0" rIns="0" bIns="0" rtlCol="0"/>
            <a:lstStyle/>
            <a:p/>
          </p:txBody>
        </p:sp>
        <p:sp>
          <p:nvSpPr>
            <p:cNvPr id="6" name="object 4"/>
            <p:cNvSpPr/>
            <p:nvPr/>
          </p:nvSpPr>
          <p:spPr>
            <a:xfrm>
              <a:off x="574548" y="1053083"/>
              <a:ext cx="7958455" cy="0"/>
            </a:xfrm>
            <a:custGeom>
              <a:avLst/>
              <a:gdLst/>
              <a:ahLst/>
              <a:cxnLst/>
              <a:rect l="l" t="t" r="r" b="b"/>
              <a:pathLst>
                <a:path w="7958455">
                  <a:moveTo>
                    <a:pt x="0" y="0"/>
                  </a:moveTo>
                  <a:lnTo>
                    <a:pt x="7958328" y="0"/>
                  </a:lnTo>
                </a:path>
              </a:pathLst>
            </a:custGeom>
            <a:ln w="9144">
              <a:solidFill>
                <a:srgbClr val="CC0000"/>
              </a:solidFill>
            </a:ln>
          </p:spPr>
          <p:txBody>
            <a:bodyPr wrap="square" lIns="0" tIns="0" rIns="0" bIns="0" rtlCol="0"/>
            <a:lstStyle/>
            <a:p/>
          </p:txBody>
        </p:sp>
      </p:grpSp>
      <p:sp>
        <p:nvSpPr>
          <p:cNvPr id="7" name="object 5"/>
          <p:cNvSpPr txBox="1"/>
          <p:nvPr/>
        </p:nvSpPr>
        <p:spPr>
          <a:xfrm>
            <a:off x="437515" y="429895"/>
            <a:ext cx="4682490" cy="505460"/>
          </a:xfrm>
          <a:prstGeom prst="rect">
            <a:avLst/>
          </a:prstGeom>
        </p:spPr>
        <p:txBody>
          <a:bodyPr vert="horz" wrap="square" lIns="0" tIns="13335" rIns="0" bIns="0" rtlCol="0">
            <a:spAutoFit/>
          </a:bodyPr>
          <a:lstStyle/>
          <a:p>
            <a:pPr marL="12700">
              <a:lnSpc>
                <a:spcPct val="100000"/>
              </a:lnSpc>
              <a:spcBef>
                <a:spcPts val="105"/>
              </a:spcBef>
            </a:pPr>
            <a:r>
              <a:rPr lang="en-US" altLang="zh-CN" sz="3200" b="1" spc="790" dirty="0">
                <a:solidFill>
                  <a:srgbClr val="CC0000"/>
                </a:solidFill>
                <a:latin typeface="宋体" panose="02010600030101010101" pitchFamily="2" charset="-122"/>
                <a:ea typeface="宋体" panose="02010600030101010101" pitchFamily="2" charset="-122"/>
                <a:cs typeface="黑体" panose="02010609060101010101" charset="-122"/>
              </a:rPr>
              <a:t>4.6 </a:t>
            </a:r>
            <a:r>
              <a:rPr lang="zh-CN" altLang="en-US" sz="3200" b="1" spc="790" dirty="0">
                <a:solidFill>
                  <a:srgbClr val="CC0000"/>
                </a:solidFill>
                <a:latin typeface="宋体" panose="02010600030101010101" pitchFamily="2" charset="-122"/>
                <a:ea typeface="宋体" panose="02010600030101010101" pitchFamily="2" charset="-122"/>
                <a:cs typeface="黑体" panose="02010609060101010101" charset="-122"/>
              </a:rPr>
              <a:t>因子分析</a:t>
            </a:r>
            <a:endParaRPr lang="zh-CN" altLang="en-US" sz="3200" b="1" spc="790" dirty="0">
              <a:solidFill>
                <a:srgbClr val="CC0000"/>
              </a:solidFill>
              <a:latin typeface="宋体" panose="02010600030101010101" pitchFamily="2" charset="-122"/>
              <a:ea typeface="宋体" panose="02010600030101010101" pitchFamily="2" charset="-122"/>
              <a:cs typeface="黑体" panose="02010609060101010101" charset="-122"/>
            </a:endParaRPr>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r>
              <a:rPr lang="zh-CN" altLang="en-US" sz="3200">
                <a:latin typeface="宋体" panose="02010600030101010101" pitchFamily="2" charset="-122"/>
                <a:ea typeface="宋体" panose="02010600030101010101" pitchFamily="2" charset="-122"/>
              </a:rPr>
              <a:t>验证性因子分析</a:t>
            </a:r>
            <a:endParaRPr lang="zh-CN" altLang="en-US" sz="3200">
              <a:latin typeface="宋体" panose="02010600030101010101" pitchFamily="2" charset="-122"/>
              <a:ea typeface="宋体" panose="02010600030101010101" pitchFamily="2" charset="-122"/>
            </a:endParaRPr>
          </a:p>
          <a:p>
            <a:r>
              <a:rPr lang="zh-CN" altLang="en-US" sz="3200">
                <a:latin typeface="宋体" panose="02010600030101010101" pitchFamily="2" charset="-122"/>
                <a:ea typeface="宋体" panose="02010600030101010101" pitchFamily="2" charset="-122"/>
              </a:rPr>
              <a:t>已经知道做几个因子，现在就是想看每个变量的分配</a:t>
            </a:r>
            <a:endParaRPr lang="zh-CN" altLang="en-US" sz="3200">
              <a:latin typeface="宋体" panose="02010600030101010101" pitchFamily="2" charset="-122"/>
              <a:ea typeface="宋体" panose="02010600030101010101" pitchFamily="2" charset="-122"/>
            </a:endParaRPr>
          </a:p>
        </p:txBody>
      </p:sp>
      <p:grpSp>
        <p:nvGrpSpPr>
          <p:cNvPr id="4" name="object 2"/>
          <p:cNvGrpSpPr/>
          <p:nvPr/>
        </p:nvGrpSpPr>
        <p:grpSpPr>
          <a:xfrm>
            <a:off x="194818" y="1062481"/>
            <a:ext cx="7958455" cy="114300"/>
            <a:chOff x="574548" y="1048511"/>
            <a:chExt cx="7958455" cy="114300"/>
          </a:xfrm>
        </p:grpSpPr>
        <p:sp>
          <p:nvSpPr>
            <p:cNvPr id="5" name="object 3"/>
            <p:cNvSpPr/>
            <p:nvPr/>
          </p:nvSpPr>
          <p:spPr>
            <a:xfrm>
              <a:off x="574548" y="1053083"/>
              <a:ext cx="4655820" cy="109855"/>
            </a:xfrm>
            <a:custGeom>
              <a:avLst/>
              <a:gdLst/>
              <a:ahLst/>
              <a:cxnLst/>
              <a:rect l="l" t="t" r="r" b="b"/>
              <a:pathLst>
                <a:path w="4655820" h="109855">
                  <a:moveTo>
                    <a:pt x="4655566" y="0"/>
                  </a:moveTo>
                  <a:lnTo>
                    <a:pt x="0" y="0"/>
                  </a:lnTo>
                  <a:lnTo>
                    <a:pt x="0" y="109727"/>
                  </a:lnTo>
                  <a:lnTo>
                    <a:pt x="4655566" y="109727"/>
                  </a:lnTo>
                  <a:lnTo>
                    <a:pt x="4655566" y="0"/>
                  </a:lnTo>
                  <a:close/>
                </a:path>
              </a:pathLst>
            </a:custGeom>
            <a:solidFill>
              <a:srgbClr val="CC0000"/>
            </a:solidFill>
          </p:spPr>
          <p:txBody>
            <a:bodyPr wrap="square" lIns="0" tIns="0" rIns="0" bIns="0" rtlCol="0"/>
            <a:lstStyle/>
            <a:p/>
          </p:txBody>
        </p:sp>
        <p:sp>
          <p:nvSpPr>
            <p:cNvPr id="6" name="object 4"/>
            <p:cNvSpPr/>
            <p:nvPr/>
          </p:nvSpPr>
          <p:spPr>
            <a:xfrm>
              <a:off x="574548" y="1053083"/>
              <a:ext cx="7958455" cy="0"/>
            </a:xfrm>
            <a:custGeom>
              <a:avLst/>
              <a:gdLst/>
              <a:ahLst/>
              <a:cxnLst/>
              <a:rect l="l" t="t" r="r" b="b"/>
              <a:pathLst>
                <a:path w="7958455">
                  <a:moveTo>
                    <a:pt x="0" y="0"/>
                  </a:moveTo>
                  <a:lnTo>
                    <a:pt x="7958328" y="0"/>
                  </a:lnTo>
                </a:path>
              </a:pathLst>
            </a:custGeom>
            <a:ln w="9144">
              <a:solidFill>
                <a:srgbClr val="CC0000"/>
              </a:solidFill>
            </a:ln>
          </p:spPr>
          <p:txBody>
            <a:bodyPr wrap="square" lIns="0" tIns="0" rIns="0" bIns="0" rtlCol="0"/>
            <a:lstStyle/>
            <a:p/>
          </p:txBody>
        </p:sp>
      </p:grpSp>
      <p:sp>
        <p:nvSpPr>
          <p:cNvPr id="7" name="object 5"/>
          <p:cNvSpPr txBox="1"/>
          <p:nvPr/>
        </p:nvSpPr>
        <p:spPr>
          <a:xfrm>
            <a:off x="437515" y="429895"/>
            <a:ext cx="4682490" cy="505460"/>
          </a:xfrm>
          <a:prstGeom prst="rect">
            <a:avLst/>
          </a:prstGeom>
        </p:spPr>
        <p:txBody>
          <a:bodyPr vert="horz" wrap="square" lIns="0" tIns="13335" rIns="0" bIns="0" rtlCol="0">
            <a:spAutoFit/>
          </a:bodyPr>
          <a:lstStyle/>
          <a:p>
            <a:pPr marL="12700">
              <a:lnSpc>
                <a:spcPct val="100000"/>
              </a:lnSpc>
              <a:spcBef>
                <a:spcPts val="105"/>
              </a:spcBef>
            </a:pPr>
            <a:r>
              <a:rPr lang="en-US" altLang="zh-CN" sz="3200" b="1" spc="790" dirty="0">
                <a:solidFill>
                  <a:srgbClr val="CC0000"/>
                </a:solidFill>
                <a:latin typeface="宋体" panose="02010600030101010101" pitchFamily="2" charset="-122"/>
                <a:ea typeface="宋体" panose="02010600030101010101" pitchFamily="2" charset="-122"/>
                <a:cs typeface="黑体" panose="02010609060101010101" charset="-122"/>
              </a:rPr>
              <a:t>4.6 </a:t>
            </a:r>
            <a:r>
              <a:rPr lang="zh-CN" altLang="en-US" sz="3200" b="1" spc="790" dirty="0">
                <a:solidFill>
                  <a:srgbClr val="CC0000"/>
                </a:solidFill>
                <a:latin typeface="宋体" panose="02010600030101010101" pitchFamily="2" charset="-122"/>
                <a:ea typeface="宋体" panose="02010600030101010101" pitchFamily="2" charset="-122"/>
                <a:cs typeface="黑体" panose="02010609060101010101" charset="-122"/>
              </a:rPr>
              <a:t>因子分析</a:t>
            </a:r>
            <a:endParaRPr lang="zh-CN" altLang="en-US" sz="3200" b="1" spc="790" dirty="0">
              <a:solidFill>
                <a:srgbClr val="CC0000"/>
              </a:solidFill>
              <a:latin typeface="宋体" panose="02010600030101010101" pitchFamily="2" charset="-122"/>
              <a:ea typeface="宋体" panose="02010600030101010101" pitchFamily="2" charset="-122"/>
              <a:cs typeface="黑体" panose="02010609060101010101" charset="-122"/>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r>
              <a:rPr lang="zh-CN" altLang="en-US" sz="3200">
                <a:latin typeface="宋体" panose="02010600030101010101" pitchFamily="2" charset="-122"/>
                <a:ea typeface="宋体" panose="02010600030101010101" pitchFamily="2" charset="-122"/>
              </a:rPr>
              <a:t>层次分析法的层次</a:t>
            </a:r>
            <a:endParaRPr lang="zh-CN" altLang="en-US" sz="3200">
              <a:latin typeface="宋体" panose="02010600030101010101" pitchFamily="2" charset="-122"/>
              <a:ea typeface="宋体" panose="02010600030101010101" pitchFamily="2" charset="-122"/>
            </a:endParaRPr>
          </a:p>
        </p:txBody>
      </p:sp>
      <p:grpSp>
        <p:nvGrpSpPr>
          <p:cNvPr id="4" name="object 2"/>
          <p:cNvGrpSpPr/>
          <p:nvPr/>
        </p:nvGrpSpPr>
        <p:grpSpPr>
          <a:xfrm>
            <a:off x="194818" y="1062481"/>
            <a:ext cx="7958455" cy="114300"/>
            <a:chOff x="574548" y="1048511"/>
            <a:chExt cx="7958455" cy="114300"/>
          </a:xfrm>
        </p:grpSpPr>
        <p:sp>
          <p:nvSpPr>
            <p:cNvPr id="5" name="object 3"/>
            <p:cNvSpPr/>
            <p:nvPr/>
          </p:nvSpPr>
          <p:spPr>
            <a:xfrm>
              <a:off x="574548" y="1053083"/>
              <a:ext cx="4655820" cy="109855"/>
            </a:xfrm>
            <a:custGeom>
              <a:avLst/>
              <a:gdLst/>
              <a:ahLst/>
              <a:cxnLst/>
              <a:rect l="l" t="t" r="r" b="b"/>
              <a:pathLst>
                <a:path w="4655820" h="109855">
                  <a:moveTo>
                    <a:pt x="4655566" y="0"/>
                  </a:moveTo>
                  <a:lnTo>
                    <a:pt x="0" y="0"/>
                  </a:lnTo>
                  <a:lnTo>
                    <a:pt x="0" y="109727"/>
                  </a:lnTo>
                  <a:lnTo>
                    <a:pt x="4655566" y="109727"/>
                  </a:lnTo>
                  <a:lnTo>
                    <a:pt x="4655566" y="0"/>
                  </a:lnTo>
                  <a:close/>
                </a:path>
              </a:pathLst>
            </a:custGeom>
            <a:solidFill>
              <a:srgbClr val="CC0000"/>
            </a:solidFill>
          </p:spPr>
          <p:txBody>
            <a:bodyPr wrap="square" lIns="0" tIns="0" rIns="0" bIns="0" rtlCol="0"/>
            <a:lstStyle/>
            <a:p/>
          </p:txBody>
        </p:sp>
        <p:sp>
          <p:nvSpPr>
            <p:cNvPr id="6" name="object 4"/>
            <p:cNvSpPr/>
            <p:nvPr/>
          </p:nvSpPr>
          <p:spPr>
            <a:xfrm>
              <a:off x="574548" y="1053083"/>
              <a:ext cx="7958455" cy="0"/>
            </a:xfrm>
            <a:custGeom>
              <a:avLst/>
              <a:gdLst/>
              <a:ahLst/>
              <a:cxnLst/>
              <a:rect l="l" t="t" r="r" b="b"/>
              <a:pathLst>
                <a:path w="7958455">
                  <a:moveTo>
                    <a:pt x="0" y="0"/>
                  </a:moveTo>
                  <a:lnTo>
                    <a:pt x="7958328" y="0"/>
                  </a:lnTo>
                </a:path>
              </a:pathLst>
            </a:custGeom>
            <a:ln w="9144">
              <a:solidFill>
                <a:srgbClr val="CC0000"/>
              </a:solidFill>
            </a:ln>
          </p:spPr>
          <p:txBody>
            <a:bodyPr wrap="square" lIns="0" tIns="0" rIns="0" bIns="0" rtlCol="0"/>
            <a:lstStyle/>
            <a:p/>
          </p:txBody>
        </p:sp>
      </p:grpSp>
      <p:sp>
        <p:nvSpPr>
          <p:cNvPr id="7" name="object 5"/>
          <p:cNvSpPr txBox="1"/>
          <p:nvPr/>
        </p:nvSpPr>
        <p:spPr>
          <a:xfrm>
            <a:off x="437515" y="429895"/>
            <a:ext cx="4272915" cy="505460"/>
          </a:xfrm>
          <a:prstGeom prst="rect">
            <a:avLst/>
          </a:prstGeom>
        </p:spPr>
        <p:txBody>
          <a:bodyPr vert="horz" wrap="square" lIns="0" tIns="13335" rIns="0" bIns="0" rtlCol="0">
            <a:spAutoFit/>
          </a:bodyPr>
          <a:lstStyle/>
          <a:p>
            <a:pPr marL="12700">
              <a:lnSpc>
                <a:spcPct val="100000"/>
              </a:lnSpc>
              <a:spcBef>
                <a:spcPts val="105"/>
              </a:spcBef>
            </a:pPr>
            <a:r>
              <a:rPr lang="en-US" altLang="zh-CN" sz="3200" b="1" spc="790" dirty="0">
                <a:solidFill>
                  <a:srgbClr val="CC0000"/>
                </a:solidFill>
                <a:latin typeface="宋体" panose="02010600030101010101" pitchFamily="2" charset="-122"/>
                <a:ea typeface="宋体" panose="02010600030101010101" pitchFamily="2" charset="-122"/>
                <a:cs typeface="黑体" panose="02010609060101010101" charset="-122"/>
              </a:rPr>
              <a:t>4.1 </a:t>
            </a:r>
            <a:r>
              <a:rPr lang="zh-CN" altLang="en-US" sz="3200" b="1" spc="790" dirty="0">
                <a:solidFill>
                  <a:srgbClr val="CC0000"/>
                </a:solidFill>
                <a:latin typeface="宋体" panose="02010600030101010101" pitchFamily="2" charset="-122"/>
                <a:ea typeface="宋体" panose="02010600030101010101" pitchFamily="2" charset="-122"/>
                <a:cs typeface="黑体" panose="02010609060101010101" charset="-122"/>
              </a:rPr>
              <a:t>层次分析法</a:t>
            </a:r>
            <a:endParaRPr lang="zh-CN" altLang="en-US" sz="3200" b="1" spc="790" dirty="0">
              <a:solidFill>
                <a:srgbClr val="CC0000"/>
              </a:solidFill>
              <a:latin typeface="宋体" panose="02010600030101010101" pitchFamily="2" charset="-122"/>
              <a:ea typeface="宋体" panose="02010600030101010101" pitchFamily="2" charset="-122"/>
              <a:cs typeface="黑体" panose="02010609060101010101" charset="-122"/>
            </a:endParaRPr>
          </a:p>
        </p:txBody>
      </p:sp>
      <p:pic>
        <p:nvPicPr>
          <p:cNvPr id="2" name="图片 1"/>
          <p:cNvPicPr>
            <a:picLocks noChangeAspect="1"/>
          </p:cNvPicPr>
          <p:nvPr/>
        </p:nvPicPr>
        <p:blipFill>
          <a:blip r:embed="rId1"/>
          <a:stretch>
            <a:fillRect/>
          </a:stretch>
        </p:blipFill>
        <p:spPr>
          <a:xfrm>
            <a:off x="4378960" y="2109470"/>
            <a:ext cx="7550150" cy="4367530"/>
          </a:xfrm>
          <a:prstGeom prst="rect">
            <a:avLst/>
          </a:prstGeom>
        </p:spPr>
      </p:pic>
      <p:sp>
        <p:nvSpPr>
          <p:cNvPr id="8" name="椭圆 1"/>
          <p:cNvSpPr>
            <a:spLocks noChangeArrowheads="1"/>
          </p:cNvSpPr>
          <p:nvPr>
            <p:custDataLst>
              <p:tags r:id="rId2"/>
            </p:custDataLst>
          </p:nvPr>
        </p:nvSpPr>
        <p:spPr bwMode="auto">
          <a:xfrm>
            <a:off x="1396115" y="2795270"/>
            <a:ext cx="776659" cy="776659"/>
          </a:xfrm>
          <a:prstGeom prst="ellipse">
            <a:avLst/>
          </a:prstGeom>
          <a:solidFill>
            <a:srgbClr val="42ACA8"/>
          </a:solidFill>
          <a:ln w="57150" cmpd="sng">
            <a:solidFill>
              <a:sysClr val="window" lastClr="FFFFFF"/>
            </a:solidFill>
            <a:round/>
          </a:ln>
        </p:spPr>
        <p:txBody>
          <a:bodyPr anchor="ctr"/>
          <a:lstStyle>
            <a:lvl1pPr>
              <a:defRPr>
                <a:solidFill>
                  <a:sysClr val="windowText" lastClr="000000"/>
                </a:solidFill>
                <a:latin typeface="Calibri" panose="020F0502020204030204" charset="0"/>
                <a:ea typeface="微软雅黑" panose="020B0503020204020204" pitchFamily="34" charset="-122"/>
              </a:defRPr>
            </a:lvl1pPr>
            <a:lvl2pPr marL="742950" indent="-285750">
              <a:defRPr>
                <a:solidFill>
                  <a:sysClr val="windowText" lastClr="000000"/>
                </a:solidFill>
                <a:latin typeface="Calibri" panose="020F0502020204030204" charset="0"/>
                <a:ea typeface="微软雅黑" panose="020B0503020204020204" pitchFamily="34" charset="-122"/>
              </a:defRPr>
            </a:lvl2pPr>
            <a:lvl3pPr marL="1143000" indent="-228600">
              <a:defRPr>
                <a:solidFill>
                  <a:sysClr val="windowText" lastClr="000000"/>
                </a:solidFill>
                <a:latin typeface="Calibri" panose="020F0502020204030204" charset="0"/>
                <a:ea typeface="微软雅黑" panose="020B0503020204020204" pitchFamily="34" charset="-122"/>
              </a:defRPr>
            </a:lvl3pPr>
            <a:lvl4pPr marL="1600200" indent="-228600">
              <a:defRPr>
                <a:solidFill>
                  <a:sysClr val="windowText" lastClr="000000"/>
                </a:solidFill>
                <a:latin typeface="Calibri" panose="020F0502020204030204" charset="0"/>
                <a:ea typeface="微软雅黑" panose="020B0503020204020204" pitchFamily="34" charset="-122"/>
              </a:defRPr>
            </a:lvl4pPr>
            <a:lvl5pPr marL="2057400" indent="-228600">
              <a:defRPr>
                <a:solidFill>
                  <a:sysClr val="windowText" lastClr="000000"/>
                </a:solidFill>
                <a:latin typeface="Calibri" panose="020F050202020403020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ysClr val="windowText" lastClr="000000"/>
                </a:solidFill>
                <a:latin typeface="Calibri" panose="020F050202020403020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ysClr val="windowText" lastClr="000000"/>
                </a:solidFill>
                <a:latin typeface="Calibri" panose="020F050202020403020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ysClr val="windowText" lastClr="000000"/>
                </a:solidFill>
                <a:latin typeface="Calibri" panose="020F050202020403020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ysClr val="windowText" lastClr="000000"/>
                </a:solidFill>
                <a:latin typeface="Calibri" panose="020F0502020204030204" charset="0"/>
                <a:ea typeface="微软雅黑" panose="020B0503020204020204" pitchFamily="34" charset="-122"/>
              </a:defRPr>
            </a:lvl9pPr>
          </a:lstStyle>
          <a:p>
            <a:pPr algn="ctr" eaLnBrk="1" hangingPunct="1"/>
            <a:r>
              <a:rPr lang="en-US" altLang="zh-CN" sz="3200">
                <a:solidFill>
                  <a:sysClr val="window" lastClr="FFFFFF"/>
                </a:solidFill>
                <a:latin typeface="Arial" panose="020B0604020202020204" pitchFamily="34" charset="0"/>
                <a:ea typeface="黑体" panose="02010609060101010101" charset="-122"/>
              </a:rPr>
              <a:t>1</a:t>
            </a:r>
            <a:endParaRPr lang="zh-CN" altLang="en-US" sz="3200">
              <a:solidFill>
                <a:sysClr val="window" lastClr="FFFFFF"/>
              </a:solidFill>
              <a:latin typeface="Arial" panose="020B0604020202020204" pitchFamily="34" charset="0"/>
              <a:ea typeface="黑体" panose="02010609060101010101" charset="-122"/>
            </a:endParaRPr>
          </a:p>
        </p:txBody>
      </p:sp>
      <p:sp>
        <p:nvSpPr>
          <p:cNvPr id="10" name="椭圆 3"/>
          <p:cNvSpPr>
            <a:spLocks noChangeArrowheads="1"/>
          </p:cNvSpPr>
          <p:nvPr>
            <p:custDataLst>
              <p:tags r:id="rId3"/>
            </p:custDataLst>
          </p:nvPr>
        </p:nvSpPr>
        <p:spPr bwMode="auto">
          <a:xfrm>
            <a:off x="1396115" y="3806069"/>
            <a:ext cx="776659" cy="777800"/>
          </a:xfrm>
          <a:prstGeom prst="ellipse">
            <a:avLst/>
          </a:prstGeom>
          <a:solidFill>
            <a:srgbClr val="FAB301"/>
          </a:solidFill>
          <a:ln w="57150" cmpd="sng">
            <a:solidFill>
              <a:sysClr val="window" lastClr="FFFFFF"/>
            </a:solidFill>
            <a:round/>
          </a:ln>
        </p:spPr>
        <p:txBody>
          <a:bodyPr anchor="ctr"/>
          <a:lstStyle>
            <a:lvl1pPr>
              <a:defRPr>
                <a:solidFill>
                  <a:sysClr val="windowText" lastClr="000000"/>
                </a:solidFill>
                <a:latin typeface="Calibri" panose="020F0502020204030204" charset="0"/>
                <a:ea typeface="微软雅黑" panose="020B0503020204020204" pitchFamily="34" charset="-122"/>
              </a:defRPr>
            </a:lvl1pPr>
            <a:lvl2pPr marL="742950" indent="-285750">
              <a:defRPr>
                <a:solidFill>
                  <a:sysClr val="windowText" lastClr="000000"/>
                </a:solidFill>
                <a:latin typeface="Calibri" panose="020F0502020204030204" charset="0"/>
                <a:ea typeface="微软雅黑" panose="020B0503020204020204" pitchFamily="34" charset="-122"/>
              </a:defRPr>
            </a:lvl2pPr>
            <a:lvl3pPr marL="1143000" indent="-228600">
              <a:defRPr>
                <a:solidFill>
                  <a:sysClr val="windowText" lastClr="000000"/>
                </a:solidFill>
                <a:latin typeface="Calibri" panose="020F0502020204030204" charset="0"/>
                <a:ea typeface="微软雅黑" panose="020B0503020204020204" pitchFamily="34" charset="-122"/>
              </a:defRPr>
            </a:lvl3pPr>
            <a:lvl4pPr marL="1600200" indent="-228600">
              <a:defRPr>
                <a:solidFill>
                  <a:sysClr val="windowText" lastClr="000000"/>
                </a:solidFill>
                <a:latin typeface="Calibri" panose="020F0502020204030204" charset="0"/>
                <a:ea typeface="微软雅黑" panose="020B0503020204020204" pitchFamily="34" charset="-122"/>
              </a:defRPr>
            </a:lvl4pPr>
            <a:lvl5pPr marL="2057400" indent="-228600">
              <a:defRPr>
                <a:solidFill>
                  <a:sysClr val="windowText" lastClr="000000"/>
                </a:solidFill>
                <a:latin typeface="Calibri" panose="020F050202020403020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ysClr val="windowText" lastClr="000000"/>
                </a:solidFill>
                <a:latin typeface="Calibri" panose="020F050202020403020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ysClr val="windowText" lastClr="000000"/>
                </a:solidFill>
                <a:latin typeface="Calibri" panose="020F050202020403020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ysClr val="windowText" lastClr="000000"/>
                </a:solidFill>
                <a:latin typeface="Calibri" panose="020F050202020403020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ysClr val="windowText" lastClr="000000"/>
                </a:solidFill>
                <a:latin typeface="Calibri" panose="020F0502020204030204" charset="0"/>
                <a:ea typeface="微软雅黑" panose="020B0503020204020204" pitchFamily="34" charset="-122"/>
              </a:defRPr>
            </a:lvl9pPr>
          </a:lstStyle>
          <a:p>
            <a:pPr algn="ctr" eaLnBrk="1" hangingPunct="1"/>
            <a:r>
              <a:rPr lang="en-US" altLang="zh-CN" sz="3200">
                <a:solidFill>
                  <a:sysClr val="window" lastClr="FFFFFF"/>
                </a:solidFill>
                <a:latin typeface="Arial" panose="020B0604020202020204" pitchFamily="34" charset="0"/>
                <a:ea typeface="黑体" panose="02010609060101010101" charset="-122"/>
              </a:rPr>
              <a:t>2</a:t>
            </a:r>
            <a:endParaRPr lang="zh-CN" altLang="en-US" sz="3200">
              <a:solidFill>
                <a:sysClr val="window" lastClr="FFFFFF"/>
              </a:solidFill>
              <a:latin typeface="Arial" panose="020B0604020202020204" pitchFamily="34" charset="0"/>
              <a:ea typeface="黑体" panose="02010609060101010101" charset="-122"/>
            </a:endParaRPr>
          </a:p>
        </p:txBody>
      </p:sp>
      <p:sp>
        <p:nvSpPr>
          <p:cNvPr id="11" name="矩形 9"/>
          <p:cNvSpPr>
            <a:spLocks noChangeArrowheads="1"/>
          </p:cNvSpPr>
          <p:nvPr>
            <p:custDataLst>
              <p:tags r:id="rId4"/>
            </p:custDataLst>
          </p:nvPr>
        </p:nvSpPr>
        <p:spPr bwMode="auto">
          <a:xfrm>
            <a:off x="2285846" y="2851235"/>
            <a:ext cx="3391678" cy="6647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nchor="ctr" anchorCtr="0">
            <a:normAutofit/>
          </a:bodyPr>
          <a:lstStyle>
            <a:lvl1pPr>
              <a:defRPr>
                <a:solidFill>
                  <a:sysClr val="windowText" lastClr="000000"/>
                </a:solidFill>
                <a:latin typeface="Calibri" panose="020F0502020204030204" charset="0"/>
                <a:ea typeface="微软雅黑" panose="020B0503020204020204" pitchFamily="34" charset="-122"/>
              </a:defRPr>
            </a:lvl1pPr>
            <a:lvl2pPr marL="742950" indent="-285750">
              <a:defRPr>
                <a:solidFill>
                  <a:sysClr val="windowText" lastClr="000000"/>
                </a:solidFill>
                <a:latin typeface="Calibri" panose="020F0502020204030204" charset="0"/>
                <a:ea typeface="微软雅黑" panose="020B0503020204020204" pitchFamily="34" charset="-122"/>
              </a:defRPr>
            </a:lvl2pPr>
            <a:lvl3pPr marL="1143000" indent="-228600">
              <a:defRPr>
                <a:solidFill>
                  <a:sysClr val="windowText" lastClr="000000"/>
                </a:solidFill>
                <a:latin typeface="Calibri" panose="020F0502020204030204" charset="0"/>
                <a:ea typeface="微软雅黑" panose="020B0503020204020204" pitchFamily="34" charset="-122"/>
              </a:defRPr>
            </a:lvl3pPr>
            <a:lvl4pPr marL="1600200" indent="-228600">
              <a:defRPr>
                <a:solidFill>
                  <a:sysClr val="windowText" lastClr="000000"/>
                </a:solidFill>
                <a:latin typeface="Calibri" panose="020F0502020204030204" charset="0"/>
                <a:ea typeface="微软雅黑" panose="020B0503020204020204" pitchFamily="34" charset="-122"/>
              </a:defRPr>
            </a:lvl4pPr>
            <a:lvl5pPr marL="2057400" indent="-228600">
              <a:defRPr>
                <a:solidFill>
                  <a:sysClr val="windowText" lastClr="000000"/>
                </a:solidFill>
                <a:latin typeface="Calibri" panose="020F050202020403020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ysClr val="windowText" lastClr="000000"/>
                </a:solidFill>
                <a:latin typeface="Calibri" panose="020F050202020403020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ysClr val="windowText" lastClr="000000"/>
                </a:solidFill>
                <a:latin typeface="Calibri" panose="020F050202020403020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ysClr val="windowText" lastClr="000000"/>
                </a:solidFill>
                <a:latin typeface="Calibri" panose="020F050202020403020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ysClr val="windowText" lastClr="000000"/>
                </a:solidFill>
                <a:latin typeface="Calibri" panose="020F0502020204030204" charset="0"/>
                <a:ea typeface="微软雅黑" panose="020B0503020204020204" pitchFamily="34" charset="-122"/>
              </a:defRPr>
            </a:lvl9pPr>
          </a:lstStyle>
          <a:p>
            <a:pPr>
              <a:lnSpc>
                <a:spcPct val="150000"/>
              </a:lnSpc>
            </a:pPr>
            <a:r>
              <a:rPr lang="zh-CN" altLang="en-US" sz="2000" dirty="0">
                <a:latin typeface="Arial" panose="020B0604020202020204" pitchFamily="34" charset="0"/>
                <a:ea typeface="黑体" panose="02010609060101010101" charset="-122"/>
              </a:rPr>
              <a:t>决策目标</a:t>
            </a:r>
            <a:endParaRPr lang="zh-CN" altLang="en-US" sz="2000" dirty="0">
              <a:latin typeface="Arial" panose="020B0604020202020204" pitchFamily="34" charset="0"/>
              <a:ea typeface="黑体" panose="02010609060101010101" charset="-122"/>
            </a:endParaRPr>
          </a:p>
        </p:txBody>
      </p:sp>
      <p:sp>
        <p:nvSpPr>
          <p:cNvPr id="12" name="椭圆 13"/>
          <p:cNvSpPr>
            <a:spLocks noChangeArrowheads="1"/>
          </p:cNvSpPr>
          <p:nvPr>
            <p:custDataLst>
              <p:tags r:id="rId5"/>
            </p:custDataLst>
          </p:nvPr>
        </p:nvSpPr>
        <p:spPr bwMode="auto">
          <a:xfrm>
            <a:off x="1396115" y="4818009"/>
            <a:ext cx="776659" cy="776659"/>
          </a:xfrm>
          <a:prstGeom prst="ellipse">
            <a:avLst/>
          </a:prstGeom>
          <a:solidFill>
            <a:srgbClr val="DA6C91"/>
          </a:solidFill>
          <a:ln w="57150" cmpd="sng">
            <a:solidFill>
              <a:sysClr val="window" lastClr="FFFFFF"/>
            </a:solidFill>
            <a:round/>
          </a:ln>
        </p:spPr>
        <p:txBody>
          <a:bodyPr anchor="ctr"/>
          <a:lstStyle>
            <a:lvl1pPr>
              <a:defRPr>
                <a:solidFill>
                  <a:sysClr val="windowText" lastClr="000000"/>
                </a:solidFill>
                <a:latin typeface="Calibri" panose="020F0502020204030204" charset="0"/>
                <a:ea typeface="微软雅黑" panose="020B0503020204020204" pitchFamily="34" charset="-122"/>
              </a:defRPr>
            </a:lvl1pPr>
            <a:lvl2pPr marL="742950" indent="-285750">
              <a:defRPr>
                <a:solidFill>
                  <a:sysClr val="windowText" lastClr="000000"/>
                </a:solidFill>
                <a:latin typeface="Calibri" panose="020F0502020204030204" charset="0"/>
                <a:ea typeface="微软雅黑" panose="020B0503020204020204" pitchFamily="34" charset="-122"/>
              </a:defRPr>
            </a:lvl2pPr>
            <a:lvl3pPr marL="1143000" indent="-228600">
              <a:defRPr>
                <a:solidFill>
                  <a:sysClr val="windowText" lastClr="000000"/>
                </a:solidFill>
                <a:latin typeface="Calibri" panose="020F0502020204030204" charset="0"/>
                <a:ea typeface="微软雅黑" panose="020B0503020204020204" pitchFamily="34" charset="-122"/>
              </a:defRPr>
            </a:lvl3pPr>
            <a:lvl4pPr marL="1600200" indent="-228600">
              <a:defRPr>
                <a:solidFill>
                  <a:sysClr val="windowText" lastClr="000000"/>
                </a:solidFill>
                <a:latin typeface="Calibri" panose="020F0502020204030204" charset="0"/>
                <a:ea typeface="微软雅黑" panose="020B0503020204020204" pitchFamily="34" charset="-122"/>
              </a:defRPr>
            </a:lvl4pPr>
            <a:lvl5pPr marL="2057400" indent="-228600">
              <a:defRPr>
                <a:solidFill>
                  <a:sysClr val="windowText" lastClr="000000"/>
                </a:solidFill>
                <a:latin typeface="Calibri" panose="020F050202020403020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ysClr val="windowText" lastClr="000000"/>
                </a:solidFill>
                <a:latin typeface="Calibri" panose="020F050202020403020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ysClr val="windowText" lastClr="000000"/>
                </a:solidFill>
                <a:latin typeface="Calibri" panose="020F050202020403020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ysClr val="windowText" lastClr="000000"/>
                </a:solidFill>
                <a:latin typeface="Calibri" panose="020F050202020403020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ysClr val="windowText" lastClr="000000"/>
                </a:solidFill>
                <a:latin typeface="Calibri" panose="020F0502020204030204" charset="0"/>
                <a:ea typeface="微软雅黑" panose="020B0503020204020204" pitchFamily="34" charset="-122"/>
              </a:defRPr>
            </a:lvl9pPr>
          </a:lstStyle>
          <a:p>
            <a:pPr algn="ctr" eaLnBrk="1" hangingPunct="1"/>
            <a:r>
              <a:rPr lang="en-US" altLang="zh-CN" sz="3200">
                <a:solidFill>
                  <a:sysClr val="window" lastClr="FFFFFF"/>
                </a:solidFill>
                <a:latin typeface="Arial" panose="020B0604020202020204" pitchFamily="34" charset="0"/>
                <a:ea typeface="黑体" panose="02010609060101010101" charset="-122"/>
              </a:rPr>
              <a:t>3</a:t>
            </a:r>
            <a:endParaRPr lang="zh-CN" altLang="en-US" sz="3200">
              <a:solidFill>
                <a:sysClr val="window" lastClr="FFFFFF"/>
              </a:solidFill>
              <a:latin typeface="Arial" panose="020B0604020202020204" pitchFamily="34" charset="0"/>
              <a:ea typeface="黑体" panose="02010609060101010101" charset="-122"/>
            </a:endParaRPr>
          </a:p>
        </p:txBody>
      </p:sp>
      <p:cxnSp>
        <p:nvCxnSpPr>
          <p:cNvPr id="13" name="肘形连接符 17"/>
          <p:cNvCxnSpPr>
            <a:cxnSpLocks noChangeShapeType="1"/>
            <a:stCxn id="9" idx="6"/>
            <a:endCxn id="8" idx="2"/>
          </p:cNvCxnSpPr>
          <p:nvPr>
            <p:custDataLst>
              <p:tags r:id="rId6"/>
            </p:custDataLst>
          </p:nvPr>
        </p:nvCxnSpPr>
        <p:spPr bwMode="auto">
          <a:xfrm flipV="1">
            <a:off x="923290" y="3183890"/>
            <a:ext cx="473075" cy="1013460"/>
          </a:xfrm>
          <a:prstGeom prst="bentConnector3">
            <a:avLst>
              <a:gd name="adj1" fmla="val 50067"/>
            </a:avLst>
          </a:prstGeom>
          <a:noFill/>
          <a:ln w="28575" cmpd="sng">
            <a:solidFill>
              <a:sysClr val="window" lastClr="FFFFFF">
                <a:lumMod val="65000"/>
              </a:sysClr>
            </a:solidFill>
            <a:prstDash val="sysDot"/>
            <a:miter lim="800000"/>
            <a:tailEnd type="triangle" w="med" len="med"/>
          </a:ln>
          <a:extLst>
            <a:ext uri="{909E8E84-426E-40DD-AFC4-6F175D3DCCD1}">
              <a14:hiddenFill xmlns:a14="http://schemas.microsoft.com/office/drawing/2010/main">
                <a:noFill/>
              </a14:hiddenFill>
            </a:ext>
          </a:extLst>
        </p:spPr>
      </p:cxnSp>
      <p:cxnSp>
        <p:nvCxnSpPr>
          <p:cNvPr id="14" name="肘形连接符 18"/>
          <p:cNvCxnSpPr>
            <a:cxnSpLocks noChangeShapeType="1"/>
            <a:stCxn id="9" idx="6"/>
            <a:endCxn id="10" idx="2"/>
          </p:cNvCxnSpPr>
          <p:nvPr>
            <p:custDataLst>
              <p:tags r:id="rId7"/>
            </p:custDataLst>
          </p:nvPr>
        </p:nvCxnSpPr>
        <p:spPr bwMode="auto">
          <a:xfrm flipV="1">
            <a:off x="923290" y="4195445"/>
            <a:ext cx="473075" cy="1905"/>
          </a:xfrm>
          <a:prstGeom prst="bentConnector3">
            <a:avLst>
              <a:gd name="adj1" fmla="val 50067"/>
            </a:avLst>
          </a:prstGeom>
          <a:noFill/>
          <a:ln w="28575" cmpd="sng">
            <a:solidFill>
              <a:sysClr val="window" lastClr="FFFFFF">
                <a:lumMod val="65000"/>
              </a:sysClr>
            </a:solidFill>
            <a:prstDash val="sysDot"/>
            <a:miter lim="800000"/>
            <a:tailEnd type="triangle" w="med" len="med"/>
          </a:ln>
          <a:extLst>
            <a:ext uri="{909E8E84-426E-40DD-AFC4-6F175D3DCCD1}">
              <a14:hiddenFill xmlns:a14="http://schemas.microsoft.com/office/drawing/2010/main">
                <a:noFill/>
              </a14:hiddenFill>
            </a:ext>
          </a:extLst>
        </p:spPr>
      </p:cxnSp>
      <p:cxnSp>
        <p:nvCxnSpPr>
          <p:cNvPr id="15" name="肘形连接符 19"/>
          <p:cNvCxnSpPr>
            <a:cxnSpLocks noChangeShapeType="1"/>
            <a:stCxn id="9" idx="6"/>
            <a:endCxn id="12" idx="2"/>
          </p:cNvCxnSpPr>
          <p:nvPr>
            <p:custDataLst>
              <p:tags r:id="rId8"/>
            </p:custDataLst>
          </p:nvPr>
        </p:nvCxnSpPr>
        <p:spPr bwMode="auto">
          <a:xfrm>
            <a:off x="923267" y="4197824"/>
            <a:ext cx="472848" cy="1008514"/>
          </a:xfrm>
          <a:prstGeom prst="bentConnector3">
            <a:avLst>
              <a:gd name="adj1" fmla="val 50067"/>
            </a:avLst>
          </a:prstGeom>
          <a:noFill/>
          <a:ln w="28575" cmpd="sng">
            <a:solidFill>
              <a:sysClr val="window" lastClr="FFFFFF">
                <a:lumMod val="65000"/>
              </a:sysClr>
            </a:solidFill>
            <a:prstDash val="sysDot"/>
            <a:miter lim="800000"/>
            <a:tailEnd type="triangle" w="med" len="med"/>
          </a:ln>
          <a:extLst>
            <a:ext uri="{909E8E84-426E-40DD-AFC4-6F175D3DCCD1}">
              <a14:hiddenFill xmlns:a14="http://schemas.microsoft.com/office/drawing/2010/main">
                <a:noFill/>
              </a14:hiddenFill>
            </a:ext>
          </a:extLst>
        </p:spPr>
      </p:cxnSp>
      <p:sp>
        <p:nvSpPr>
          <p:cNvPr id="24" name="矩形 38"/>
          <p:cNvSpPr>
            <a:spLocks noChangeArrowheads="1"/>
          </p:cNvSpPr>
          <p:nvPr>
            <p:custDataLst>
              <p:tags r:id="rId9"/>
            </p:custDataLst>
          </p:nvPr>
        </p:nvSpPr>
        <p:spPr bwMode="auto">
          <a:xfrm>
            <a:off x="2291557" y="3844902"/>
            <a:ext cx="3394455" cy="6647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nchor="ctr" anchorCtr="0">
            <a:normAutofit/>
          </a:bodyPr>
          <a:lstStyle>
            <a:lvl1pPr>
              <a:defRPr>
                <a:solidFill>
                  <a:sysClr val="windowText" lastClr="000000"/>
                </a:solidFill>
                <a:latin typeface="Calibri" panose="020F0502020204030204" charset="0"/>
                <a:ea typeface="微软雅黑" panose="020B0503020204020204" pitchFamily="34" charset="-122"/>
              </a:defRPr>
            </a:lvl1pPr>
            <a:lvl2pPr marL="742950" indent="-285750">
              <a:defRPr>
                <a:solidFill>
                  <a:sysClr val="windowText" lastClr="000000"/>
                </a:solidFill>
                <a:latin typeface="Calibri" panose="020F0502020204030204" charset="0"/>
                <a:ea typeface="微软雅黑" panose="020B0503020204020204" pitchFamily="34" charset="-122"/>
              </a:defRPr>
            </a:lvl2pPr>
            <a:lvl3pPr marL="1143000" indent="-228600">
              <a:defRPr>
                <a:solidFill>
                  <a:sysClr val="windowText" lastClr="000000"/>
                </a:solidFill>
                <a:latin typeface="Calibri" panose="020F0502020204030204" charset="0"/>
                <a:ea typeface="微软雅黑" panose="020B0503020204020204" pitchFamily="34" charset="-122"/>
              </a:defRPr>
            </a:lvl3pPr>
            <a:lvl4pPr marL="1600200" indent="-228600">
              <a:defRPr>
                <a:solidFill>
                  <a:sysClr val="windowText" lastClr="000000"/>
                </a:solidFill>
                <a:latin typeface="Calibri" panose="020F0502020204030204" charset="0"/>
                <a:ea typeface="微软雅黑" panose="020B0503020204020204" pitchFamily="34" charset="-122"/>
              </a:defRPr>
            </a:lvl4pPr>
            <a:lvl5pPr marL="2057400" indent="-228600">
              <a:defRPr>
                <a:solidFill>
                  <a:sysClr val="windowText" lastClr="000000"/>
                </a:solidFill>
                <a:latin typeface="Calibri" panose="020F050202020403020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ysClr val="windowText" lastClr="000000"/>
                </a:solidFill>
                <a:latin typeface="Calibri" panose="020F050202020403020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ysClr val="windowText" lastClr="000000"/>
                </a:solidFill>
                <a:latin typeface="Calibri" panose="020F050202020403020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ysClr val="windowText" lastClr="000000"/>
                </a:solidFill>
                <a:latin typeface="Calibri" panose="020F050202020403020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ysClr val="windowText" lastClr="000000"/>
                </a:solidFill>
                <a:latin typeface="Calibri" panose="020F0502020204030204" charset="0"/>
                <a:ea typeface="微软雅黑" panose="020B0503020204020204" pitchFamily="34" charset="-122"/>
              </a:defRPr>
            </a:lvl9pPr>
          </a:lstStyle>
          <a:p>
            <a:pPr>
              <a:lnSpc>
                <a:spcPct val="150000"/>
              </a:lnSpc>
            </a:pPr>
            <a:r>
              <a:rPr lang="zh-CN" altLang="en-US" sz="2000" dirty="0">
                <a:latin typeface="Arial" panose="020B0604020202020204" pitchFamily="34" charset="0"/>
                <a:ea typeface="黑体" panose="02010609060101010101" charset="-122"/>
              </a:rPr>
              <a:t>决策标准变量</a:t>
            </a:r>
            <a:endParaRPr lang="zh-CN" altLang="en-US" sz="2000" dirty="0">
              <a:latin typeface="Arial" panose="020B0604020202020204" pitchFamily="34" charset="0"/>
              <a:ea typeface="黑体" panose="02010609060101010101" charset="-122"/>
            </a:endParaRPr>
          </a:p>
        </p:txBody>
      </p:sp>
      <p:sp>
        <p:nvSpPr>
          <p:cNvPr id="25" name="矩形 39"/>
          <p:cNvSpPr>
            <a:spLocks noChangeArrowheads="1"/>
          </p:cNvSpPr>
          <p:nvPr>
            <p:custDataLst>
              <p:tags r:id="rId10"/>
            </p:custDataLst>
          </p:nvPr>
        </p:nvSpPr>
        <p:spPr bwMode="auto">
          <a:xfrm>
            <a:off x="2291557" y="4873974"/>
            <a:ext cx="3394455" cy="6647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nchor="ctr" anchorCtr="0">
            <a:normAutofit/>
          </a:bodyPr>
          <a:lstStyle>
            <a:lvl1pPr>
              <a:defRPr>
                <a:solidFill>
                  <a:sysClr val="windowText" lastClr="000000"/>
                </a:solidFill>
                <a:latin typeface="Calibri" panose="020F0502020204030204" charset="0"/>
                <a:ea typeface="微软雅黑" panose="020B0503020204020204" pitchFamily="34" charset="-122"/>
              </a:defRPr>
            </a:lvl1pPr>
            <a:lvl2pPr marL="742950" indent="-285750">
              <a:defRPr>
                <a:solidFill>
                  <a:sysClr val="windowText" lastClr="000000"/>
                </a:solidFill>
                <a:latin typeface="Calibri" panose="020F0502020204030204" charset="0"/>
                <a:ea typeface="微软雅黑" panose="020B0503020204020204" pitchFamily="34" charset="-122"/>
              </a:defRPr>
            </a:lvl2pPr>
            <a:lvl3pPr marL="1143000" indent="-228600">
              <a:defRPr>
                <a:solidFill>
                  <a:sysClr val="windowText" lastClr="000000"/>
                </a:solidFill>
                <a:latin typeface="Calibri" panose="020F0502020204030204" charset="0"/>
                <a:ea typeface="微软雅黑" panose="020B0503020204020204" pitchFamily="34" charset="-122"/>
              </a:defRPr>
            </a:lvl3pPr>
            <a:lvl4pPr marL="1600200" indent="-228600">
              <a:defRPr>
                <a:solidFill>
                  <a:sysClr val="windowText" lastClr="000000"/>
                </a:solidFill>
                <a:latin typeface="Calibri" panose="020F0502020204030204" charset="0"/>
                <a:ea typeface="微软雅黑" panose="020B0503020204020204" pitchFamily="34" charset="-122"/>
              </a:defRPr>
            </a:lvl4pPr>
            <a:lvl5pPr marL="2057400" indent="-228600">
              <a:defRPr>
                <a:solidFill>
                  <a:sysClr val="windowText" lastClr="000000"/>
                </a:solidFill>
                <a:latin typeface="Calibri" panose="020F050202020403020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ysClr val="windowText" lastClr="000000"/>
                </a:solidFill>
                <a:latin typeface="Calibri" panose="020F050202020403020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ysClr val="windowText" lastClr="000000"/>
                </a:solidFill>
                <a:latin typeface="Calibri" panose="020F050202020403020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ysClr val="windowText" lastClr="000000"/>
                </a:solidFill>
                <a:latin typeface="Calibri" panose="020F050202020403020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ysClr val="windowText" lastClr="000000"/>
                </a:solidFill>
                <a:latin typeface="Calibri" panose="020F0502020204030204" charset="0"/>
                <a:ea typeface="微软雅黑" panose="020B0503020204020204" pitchFamily="34" charset="-122"/>
              </a:defRPr>
            </a:lvl9pPr>
          </a:lstStyle>
          <a:p>
            <a:pPr>
              <a:lnSpc>
                <a:spcPct val="150000"/>
              </a:lnSpc>
            </a:pPr>
            <a:r>
              <a:rPr lang="zh-CN" altLang="en-US" sz="2000" dirty="0">
                <a:latin typeface="Arial" panose="020B0604020202020204" pitchFamily="34" charset="0"/>
                <a:ea typeface="黑体" panose="02010609060101010101" charset="-122"/>
              </a:rPr>
              <a:t>方案</a:t>
            </a:r>
            <a:endParaRPr lang="zh-CN" altLang="en-US" sz="2000" dirty="0">
              <a:latin typeface="Arial" panose="020B0604020202020204" pitchFamily="34" charset="0"/>
              <a:ea typeface="黑体" panose="02010609060101010101" charset="-122"/>
            </a:endParaRP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r>
              <a:rPr lang="zh-CN" altLang="en-US" sz="3200">
                <a:latin typeface="宋体" panose="02010600030101010101" pitchFamily="2" charset="-122"/>
                <a:ea typeface="宋体" panose="02010600030101010101" pitchFamily="2" charset="-122"/>
              </a:rPr>
              <a:t>因子分析算法</a:t>
            </a:r>
            <a:endParaRPr lang="zh-CN" altLang="en-US" sz="3200">
              <a:latin typeface="宋体" panose="02010600030101010101" pitchFamily="2" charset="-122"/>
              <a:ea typeface="宋体" panose="02010600030101010101" pitchFamily="2" charset="-122"/>
            </a:endParaRPr>
          </a:p>
        </p:txBody>
      </p:sp>
      <p:grpSp>
        <p:nvGrpSpPr>
          <p:cNvPr id="4" name="object 2"/>
          <p:cNvGrpSpPr/>
          <p:nvPr/>
        </p:nvGrpSpPr>
        <p:grpSpPr>
          <a:xfrm>
            <a:off x="194818" y="1062481"/>
            <a:ext cx="7958455" cy="114300"/>
            <a:chOff x="574548" y="1048511"/>
            <a:chExt cx="7958455" cy="114300"/>
          </a:xfrm>
        </p:grpSpPr>
        <p:sp>
          <p:nvSpPr>
            <p:cNvPr id="5" name="object 3"/>
            <p:cNvSpPr/>
            <p:nvPr/>
          </p:nvSpPr>
          <p:spPr>
            <a:xfrm>
              <a:off x="574548" y="1053083"/>
              <a:ext cx="4655820" cy="109855"/>
            </a:xfrm>
            <a:custGeom>
              <a:avLst/>
              <a:gdLst/>
              <a:ahLst/>
              <a:cxnLst/>
              <a:rect l="l" t="t" r="r" b="b"/>
              <a:pathLst>
                <a:path w="4655820" h="109855">
                  <a:moveTo>
                    <a:pt x="4655566" y="0"/>
                  </a:moveTo>
                  <a:lnTo>
                    <a:pt x="0" y="0"/>
                  </a:lnTo>
                  <a:lnTo>
                    <a:pt x="0" y="109727"/>
                  </a:lnTo>
                  <a:lnTo>
                    <a:pt x="4655566" y="109727"/>
                  </a:lnTo>
                  <a:lnTo>
                    <a:pt x="4655566" y="0"/>
                  </a:lnTo>
                  <a:close/>
                </a:path>
              </a:pathLst>
            </a:custGeom>
            <a:solidFill>
              <a:srgbClr val="CC0000"/>
            </a:solidFill>
          </p:spPr>
          <p:txBody>
            <a:bodyPr wrap="square" lIns="0" tIns="0" rIns="0" bIns="0" rtlCol="0"/>
            <a:lstStyle/>
            <a:p/>
          </p:txBody>
        </p:sp>
        <p:sp>
          <p:nvSpPr>
            <p:cNvPr id="6" name="object 4"/>
            <p:cNvSpPr/>
            <p:nvPr/>
          </p:nvSpPr>
          <p:spPr>
            <a:xfrm>
              <a:off x="574548" y="1053083"/>
              <a:ext cx="7958455" cy="0"/>
            </a:xfrm>
            <a:custGeom>
              <a:avLst/>
              <a:gdLst/>
              <a:ahLst/>
              <a:cxnLst/>
              <a:rect l="l" t="t" r="r" b="b"/>
              <a:pathLst>
                <a:path w="7958455">
                  <a:moveTo>
                    <a:pt x="0" y="0"/>
                  </a:moveTo>
                  <a:lnTo>
                    <a:pt x="7958328" y="0"/>
                  </a:lnTo>
                </a:path>
              </a:pathLst>
            </a:custGeom>
            <a:ln w="9144">
              <a:solidFill>
                <a:srgbClr val="CC0000"/>
              </a:solidFill>
            </a:ln>
          </p:spPr>
          <p:txBody>
            <a:bodyPr wrap="square" lIns="0" tIns="0" rIns="0" bIns="0" rtlCol="0"/>
            <a:lstStyle/>
            <a:p/>
          </p:txBody>
        </p:sp>
      </p:grpSp>
      <p:sp>
        <p:nvSpPr>
          <p:cNvPr id="7" name="object 5"/>
          <p:cNvSpPr txBox="1"/>
          <p:nvPr/>
        </p:nvSpPr>
        <p:spPr>
          <a:xfrm>
            <a:off x="437515" y="429895"/>
            <a:ext cx="4682490" cy="505460"/>
          </a:xfrm>
          <a:prstGeom prst="rect">
            <a:avLst/>
          </a:prstGeom>
        </p:spPr>
        <p:txBody>
          <a:bodyPr vert="horz" wrap="square" lIns="0" tIns="13335" rIns="0" bIns="0" rtlCol="0">
            <a:spAutoFit/>
          </a:bodyPr>
          <a:lstStyle/>
          <a:p>
            <a:pPr marL="12700">
              <a:lnSpc>
                <a:spcPct val="100000"/>
              </a:lnSpc>
              <a:spcBef>
                <a:spcPts val="105"/>
              </a:spcBef>
            </a:pPr>
            <a:r>
              <a:rPr lang="en-US" altLang="zh-CN" sz="3200" b="1" spc="790" dirty="0">
                <a:solidFill>
                  <a:srgbClr val="CC0000"/>
                </a:solidFill>
                <a:latin typeface="宋体" panose="02010600030101010101" pitchFamily="2" charset="-122"/>
                <a:ea typeface="宋体" panose="02010600030101010101" pitchFamily="2" charset="-122"/>
                <a:cs typeface="黑体" panose="02010609060101010101" charset="-122"/>
              </a:rPr>
              <a:t>4.6 </a:t>
            </a:r>
            <a:r>
              <a:rPr lang="zh-CN" altLang="en-US" sz="3200" b="1" spc="790" dirty="0">
                <a:solidFill>
                  <a:srgbClr val="CC0000"/>
                </a:solidFill>
                <a:latin typeface="宋体" panose="02010600030101010101" pitchFamily="2" charset="-122"/>
                <a:ea typeface="宋体" panose="02010600030101010101" pitchFamily="2" charset="-122"/>
                <a:cs typeface="黑体" panose="02010609060101010101" charset="-122"/>
              </a:rPr>
              <a:t>因子分析</a:t>
            </a:r>
            <a:endParaRPr lang="zh-CN" altLang="en-US" sz="3200" b="1" spc="790" dirty="0">
              <a:solidFill>
                <a:srgbClr val="CC0000"/>
              </a:solidFill>
              <a:latin typeface="宋体" panose="02010600030101010101" pitchFamily="2" charset="-122"/>
              <a:ea typeface="宋体" panose="02010600030101010101" pitchFamily="2" charset="-122"/>
              <a:cs typeface="黑体" panose="02010609060101010101" charset="-122"/>
            </a:endParaRPr>
          </a:p>
        </p:txBody>
      </p:sp>
      <p:pic>
        <p:nvPicPr>
          <p:cNvPr id="2" name="图片 1"/>
          <p:cNvPicPr>
            <a:picLocks noChangeAspect="1"/>
          </p:cNvPicPr>
          <p:nvPr/>
        </p:nvPicPr>
        <p:blipFill>
          <a:blip r:embed="rId1"/>
          <a:stretch>
            <a:fillRect/>
          </a:stretch>
        </p:blipFill>
        <p:spPr>
          <a:xfrm>
            <a:off x="716915" y="2265045"/>
            <a:ext cx="5162550" cy="4596765"/>
          </a:xfrm>
          <a:prstGeom prst="rect">
            <a:avLst/>
          </a:prstGeom>
        </p:spPr>
      </p:pic>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r>
              <a:rPr lang="zh-CN" altLang="en-US" sz="3200">
                <a:latin typeface="宋体" panose="02010600030101010101" pitchFamily="2" charset="-122"/>
                <a:ea typeface="宋体" panose="02010600030101010101" pitchFamily="2" charset="-122"/>
              </a:rPr>
              <a:t>因子分析与主成分分析的异同</a:t>
            </a:r>
            <a:endParaRPr lang="zh-CN" altLang="en-US" sz="3200">
              <a:latin typeface="宋体" panose="02010600030101010101" pitchFamily="2" charset="-122"/>
              <a:ea typeface="宋体" panose="02010600030101010101" pitchFamily="2" charset="-122"/>
            </a:endParaRPr>
          </a:p>
        </p:txBody>
      </p:sp>
      <p:grpSp>
        <p:nvGrpSpPr>
          <p:cNvPr id="4" name="object 2"/>
          <p:cNvGrpSpPr/>
          <p:nvPr/>
        </p:nvGrpSpPr>
        <p:grpSpPr>
          <a:xfrm>
            <a:off x="194818" y="1062481"/>
            <a:ext cx="7958455" cy="114300"/>
            <a:chOff x="574548" y="1048511"/>
            <a:chExt cx="7958455" cy="114300"/>
          </a:xfrm>
        </p:grpSpPr>
        <p:sp>
          <p:nvSpPr>
            <p:cNvPr id="5" name="object 3"/>
            <p:cNvSpPr/>
            <p:nvPr/>
          </p:nvSpPr>
          <p:spPr>
            <a:xfrm>
              <a:off x="574548" y="1053083"/>
              <a:ext cx="4655820" cy="109855"/>
            </a:xfrm>
            <a:custGeom>
              <a:avLst/>
              <a:gdLst/>
              <a:ahLst/>
              <a:cxnLst/>
              <a:rect l="l" t="t" r="r" b="b"/>
              <a:pathLst>
                <a:path w="4655820" h="109855">
                  <a:moveTo>
                    <a:pt x="4655566" y="0"/>
                  </a:moveTo>
                  <a:lnTo>
                    <a:pt x="0" y="0"/>
                  </a:lnTo>
                  <a:lnTo>
                    <a:pt x="0" y="109727"/>
                  </a:lnTo>
                  <a:lnTo>
                    <a:pt x="4655566" y="109727"/>
                  </a:lnTo>
                  <a:lnTo>
                    <a:pt x="4655566" y="0"/>
                  </a:lnTo>
                  <a:close/>
                </a:path>
              </a:pathLst>
            </a:custGeom>
            <a:solidFill>
              <a:srgbClr val="CC0000"/>
            </a:solidFill>
          </p:spPr>
          <p:txBody>
            <a:bodyPr wrap="square" lIns="0" tIns="0" rIns="0" bIns="0" rtlCol="0"/>
            <a:lstStyle/>
            <a:p/>
          </p:txBody>
        </p:sp>
        <p:sp>
          <p:nvSpPr>
            <p:cNvPr id="6" name="object 4"/>
            <p:cNvSpPr/>
            <p:nvPr/>
          </p:nvSpPr>
          <p:spPr>
            <a:xfrm>
              <a:off x="574548" y="1053083"/>
              <a:ext cx="7958455" cy="0"/>
            </a:xfrm>
            <a:custGeom>
              <a:avLst/>
              <a:gdLst/>
              <a:ahLst/>
              <a:cxnLst/>
              <a:rect l="l" t="t" r="r" b="b"/>
              <a:pathLst>
                <a:path w="7958455">
                  <a:moveTo>
                    <a:pt x="0" y="0"/>
                  </a:moveTo>
                  <a:lnTo>
                    <a:pt x="7958328" y="0"/>
                  </a:lnTo>
                </a:path>
              </a:pathLst>
            </a:custGeom>
            <a:ln w="9144">
              <a:solidFill>
                <a:srgbClr val="CC0000"/>
              </a:solidFill>
            </a:ln>
          </p:spPr>
          <p:txBody>
            <a:bodyPr wrap="square" lIns="0" tIns="0" rIns="0" bIns="0" rtlCol="0"/>
            <a:lstStyle/>
            <a:p/>
          </p:txBody>
        </p:sp>
      </p:grpSp>
      <p:sp>
        <p:nvSpPr>
          <p:cNvPr id="7" name="object 5"/>
          <p:cNvSpPr txBox="1"/>
          <p:nvPr/>
        </p:nvSpPr>
        <p:spPr>
          <a:xfrm>
            <a:off x="437515" y="429895"/>
            <a:ext cx="4682490" cy="505460"/>
          </a:xfrm>
          <a:prstGeom prst="rect">
            <a:avLst/>
          </a:prstGeom>
        </p:spPr>
        <p:txBody>
          <a:bodyPr vert="horz" wrap="square" lIns="0" tIns="13335" rIns="0" bIns="0" rtlCol="0">
            <a:spAutoFit/>
          </a:bodyPr>
          <a:lstStyle/>
          <a:p>
            <a:pPr marL="12700">
              <a:lnSpc>
                <a:spcPct val="100000"/>
              </a:lnSpc>
              <a:spcBef>
                <a:spcPts val="105"/>
              </a:spcBef>
            </a:pPr>
            <a:r>
              <a:rPr lang="en-US" altLang="zh-CN" sz="3200" b="1" spc="790" dirty="0">
                <a:solidFill>
                  <a:srgbClr val="CC0000"/>
                </a:solidFill>
                <a:latin typeface="宋体" panose="02010600030101010101" pitchFamily="2" charset="-122"/>
                <a:ea typeface="宋体" panose="02010600030101010101" pitchFamily="2" charset="-122"/>
                <a:cs typeface="黑体" panose="02010609060101010101" charset="-122"/>
              </a:rPr>
              <a:t>4.6 </a:t>
            </a:r>
            <a:r>
              <a:rPr lang="zh-CN" altLang="en-US" sz="3200" b="1" spc="790" dirty="0">
                <a:solidFill>
                  <a:srgbClr val="CC0000"/>
                </a:solidFill>
                <a:latin typeface="宋体" panose="02010600030101010101" pitchFamily="2" charset="-122"/>
                <a:ea typeface="宋体" panose="02010600030101010101" pitchFamily="2" charset="-122"/>
                <a:cs typeface="黑体" panose="02010609060101010101" charset="-122"/>
              </a:rPr>
              <a:t>因子分析</a:t>
            </a:r>
            <a:endParaRPr lang="zh-CN" altLang="en-US" sz="3200" b="1" spc="790" dirty="0">
              <a:solidFill>
                <a:srgbClr val="CC0000"/>
              </a:solidFill>
              <a:latin typeface="宋体" panose="02010600030101010101" pitchFamily="2" charset="-122"/>
              <a:ea typeface="宋体" panose="02010600030101010101" pitchFamily="2" charset="-122"/>
              <a:cs typeface="黑体" panose="02010609060101010101" charset="-122"/>
            </a:endParaRPr>
          </a:p>
        </p:txBody>
      </p:sp>
      <p:pic>
        <p:nvPicPr>
          <p:cNvPr id="2" name="图片 1"/>
          <p:cNvPicPr>
            <a:picLocks noChangeAspect="1"/>
          </p:cNvPicPr>
          <p:nvPr/>
        </p:nvPicPr>
        <p:blipFill>
          <a:blip r:embed="rId1"/>
          <a:stretch>
            <a:fillRect/>
          </a:stretch>
        </p:blipFill>
        <p:spPr>
          <a:xfrm>
            <a:off x="756920" y="2291080"/>
            <a:ext cx="7581900" cy="1638300"/>
          </a:xfrm>
          <a:prstGeom prst="rect">
            <a:avLst/>
          </a:prstGeom>
        </p:spPr>
      </p:pic>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r>
              <a:rPr lang="zh-CN" altLang="en-US" sz="3200">
                <a:latin typeface="宋体" panose="02010600030101010101" pitchFamily="2" charset="-122"/>
                <a:ea typeface="宋体" panose="02010600030101010101" pitchFamily="2" charset="-122"/>
              </a:rPr>
              <a:t>因子旋转</a:t>
            </a:r>
            <a:endParaRPr lang="zh-CN" altLang="en-US" sz="3200">
              <a:latin typeface="宋体" panose="02010600030101010101" pitchFamily="2" charset="-122"/>
              <a:ea typeface="宋体" panose="02010600030101010101" pitchFamily="2" charset="-122"/>
            </a:endParaRPr>
          </a:p>
        </p:txBody>
      </p:sp>
      <p:grpSp>
        <p:nvGrpSpPr>
          <p:cNvPr id="4" name="object 2"/>
          <p:cNvGrpSpPr/>
          <p:nvPr/>
        </p:nvGrpSpPr>
        <p:grpSpPr>
          <a:xfrm>
            <a:off x="194818" y="1062481"/>
            <a:ext cx="7958455" cy="114300"/>
            <a:chOff x="574548" y="1048511"/>
            <a:chExt cx="7958455" cy="114300"/>
          </a:xfrm>
        </p:grpSpPr>
        <p:sp>
          <p:nvSpPr>
            <p:cNvPr id="5" name="object 3"/>
            <p:cNvSpPr/>
            <p:nvPr/>
          </p:nvSpPr>
          <p:spPr>
            <a:xfrm>
              <a:off x="574548" y="1053083"/>
              <a:ext cx="4655820" cy="109855"/>
            </a:xfrm>
            <a:custGeom>
              <a:avLst/>
              <a:gdLst/>
              <a:ahLst/>
              <a:cxnLst/>
              <a:rect l="l" t="t" r="r" b="b"/>
              <a:pathLst>
                <a:path w="4655820" h="109855">
                  <a:moveTo>
                    <a:pt x="4655566" y="0"/>
                  </a:moveTo>
                  <a:lnTo>
                    <a:pt x="0" y="0"/>
                  </a:lnTo>
                  <a:lnTo>
                    <a:pt x="0" y="109727"/>
                  </a:lnTo>
                  <a:lnTo>
                    <a:pt x="4655566" y="109727"/>
                  </a:lnTo>
                  <a:lnTo>
                    <a:pt x="4655566" y="0"/>
                  </a:lnTo>
                  <a:close/>
                </a:path>
              </a:pathLst>
            </a:custGeom>
            <a:solidFill>
              <a:srgbClr val="CC0000"/>
            </a:solidFill>
          </p:spPr>
          <p:txBody>
            <a:bodyPr wrap="square" lIns="0" tIns="0" rIns="0" bIns="0" rtlCol="0"/>
            <a:lstStyle/>
            <a:p/>
          </p:txBody>
        </p:sp>
        <p:sp>
          <p:nvSpPr>
            <p:cNvPr id="6" name="object 4"/>
            <p:cNvSpPr/>
            <p:nvPr/>
          </p:nvSpPr>
          <p:spPr>
            <a:xfrm>
              <a:off x="574548" y="1053083"/>
              <a:ext cx="7958455" cy="0"/>
            </a:xfrm>
            <a:custGeom>
              <a:avLst/>
              <a:gdLst/>
              <a:ahLst/>
              <a:cxnLst/>
              <a:rect l="l" t="t" r="r" b="b"/>
              <a:pathLst>
                <a:path w="7958455">
                  <a:moveTo>
                    <a:pt x="0" y="0"/>
                  </a:moveTo>
                  <a:lnTo>
                    <a:pt x="7958328" y="0"/>
                  </a:lnTo>
                </a:path>
              </a:pathLst>
            </a:custGeom>
            <a:ln w="9144">
              <a:solidFill>
                <a:srgbClr val="CC0000"/>
              </a:solidFill>
            </a:ln>
          </p:spPr>
          <p:txBody>
            <a:bodyPr wrap="square" lIns="0" tIns="0" rIns="0" bIns="0" rtlCol="0"/>
            <a:lstStyle/>
            <a:p/>
          </p:txBody>
        </p:sp>
      </p:grpSp>
      <p:sp>
        <p:nvSpPr>
          <p:cNvPr id="7" name="object 5"/>
          <p:cNvSpPr txBox="1"/>
          <p:nvPr/>
        </p:nvSpPr>
        <p:spPr>
          <a:xfrm>
            <a:off x="437515" y="429895"/>
            <a:ext cx="4682490" cy="505460"/>
          </a:xfrm>
          <a:prstGeom prst="rect">
            <a:avLst/>
          </a:prstGeom>
        </p:spPr>
        <p:txBody>
          <a:bodyPr vert="horz" wrap="square" lIns="0" tIns="13335" rIns="0" bIns="0" rtlCol="0">
            <a:spAutoFit/>
          </a:bodyPr>
          <a:lstStyle/>
          <a:p>
            <a:pPr marL="12700">
              <a:lnSpc>
                <a:spcPct val="100000"/>
              </a:lnSpc>
              <a:spcBef>
                <a:spcPts val="105"/>
              </a:spcBef>
            </a:pPr>
            <a:r>
              <a:rPr lang="en-US" altLang="zh-CN" sz="3200" b="1" spc="790" dirty="0">
                <a:solidFill>
                  <a:srgbClr val="CC0000"/>
                </a:solidFill>
                <a:latin typeface="宋体" panose="02010600030101010101" pitchFamily="2" charset="-122"/>
                <a:ea typeface="宋体" panose="02010600030101010101" pitchFamily="2" charset="-122"/>
                <a:cs typeface="黑体" panose="02010609060101010101" charset="-122"/>
              </a:rPr>
              <a:t>4.6 </a:t>
            </a:r>
            <a:r>
              <a:rPr lang="zh-CN" altLang="en-US" sz="3200" b="1" spc="790" dirty="0">
                <a:solidFill>
                  <a:srgbClr val="CC0000"/>
                </a:solidFill>
                <a:latin typeface="宋体" panose="02010600030101010101" pitchFamily="2" charset="-122"/>
                <a:ea typeface="宋体" panose="02010600030101010101" pitchFamily="2" charset="-122"/>
                <a:cs typeface="黑体" panose="02010609060101010101" charset="-122"/>
              </a:rPr>
              <a:t>因子分析</a:t>
            </a:r>
            <a:endParaRPr lang="zh-CN" altLang="en-US" sz="3200" b="1" spc="790" dirty="0">
              <a:solidFill>
                <a:srgbClr val="CC0000"/>
              </a:solidFill>
              <a:latin typeface="宋体" panose="02010600030101010101" pitchFamily="2" charset="-122"/>
              <a:ea typeface="宋体" panose="02010600030101010101" pitchFamily="2" charset="-122"/>
              <a:cs typeface="黑体" panose="02010609060101010101" charset="-122"/>
            </a:endParaRPr>
          </a:p>
        </p:txBody>
      </p:sp>
      <p:pic>
        <p:nvPicPr>
          <p:cNvPr id="2" name="图片 1"/>
          <p:cNvPicPr>
            <a:picLocks noChangeAspect="1"/>
          </p:cNvPicPr>
          <p:nvPr/>
        </p:nvPicPr>
        <p:blipFill>
          <a:blip r:embed="rId1"/>
          <a:stretch>
            <a:fillRect/>
          </a:stretch>
        </p:blipFill>
        <p:spPr>
          <a:xfrm>
            <a:off x="755650" y="2194560"/>
            <a:ext cx="7397750" cy="4487545"/>
          </a:xfrm>
          <a:prstGeom prst="rect">
            <a:avLst/>
          </a:prstGeom>
        </p:spPr>
      </p:pic>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r>
              <a:rPr lang="zh-CN" altLang="en-US" sz="3200">
                <a:latin typeface="宋体" panose="02010600030101010101" pitchFamily="2" charset="-122"/>
                <a:ea typeface="宋体" panose="02010600030101010101" pitchFamily="2" charset="-122"/>
              </a:rPr>
              <a:t>因子分析的</a:t>
            </a:r>
            <a:r>
              <a:rPr lang="en-US" altLang="zh-CN" sz="3200">
                <a:latin typeface="宋体" panose="02010600030101010101" pitchFamily="2" charset="-122"/>
                <a:ea typeface="宋体" panose="02010600030101010101" pitchFamily="2" charset="-122"/>
              </a:rPr>
              <a:t>python</a:t>
            </a:r>
            <a:r>
              <a:rPr lang="zh-CN" altLang="en-US" sz="3200">
                <a:latin typeface="宋体" panose="02010600030101010101" pitchFamily="2" charset="-122"/>
                <a:ea typeface="宋体" panose="02010600030101010101" pitchFamily="2" charset="-122"/>
              </a:rPr>
              <a:t>代码</a:t>
            </a:r>
            <a:endParaRPr lang="zh-CN" altLang="en-US" sz="3200">
              <a:latin typeface="宋体" panose="02010600030101010101" pitchFamily="2" charset="-122"/>
              <a:ea typeface="宋体" panose="02010600030101010101" pitchFamily="2" charset="-122"/>
            </a:endParaRPr>
          </a:p>
        </p:txBody>
      </p:sp>
      <p:grpSp>
        <p:nvGrpSpPr>
          <p:cNvPr id="4" name="object 2"/>
          <p:cNvGrpSpPr/>
          <p:nvPr/>
        </p:nvGrpSpPr>
        <p:grpSpPr>
          <a:xfrm>
            <a:off x="194818" y="1062481"/>
            <a:ext cx="7958455" cy="114300"/>
            <a:chOff x="574548" y="1048511"/>
            <a:chExt cx="7958455" cy="114300"/>
          </a:xfrm>
        </p:grpSpPr>
        <p:sp>
          <p:nvSpPr>
            <p:cNvPr id="5" name="object 3"/>
            <p:cNvSpPr/>
            <p:nvPr/>
          </p:nvSpPr>
          <p:spPr>
            <a:xfrm>
              <a:off x="574548" y="1053083"/>
              <a:ext cx="4655820" cy="109855"/>
            </a:xfrm>
            <a:custGeom>
              <a:avLst/>
              <a:gdLst/>
              <a:ahLst/>
              <a:cxnLst/>
              <a:rect l="l" t="t" r="r" b="b"/>
              <a:pathLst>
                <a:path w="4655820" h="109855">
                  <a:moveTo>
                    <a:pt x="4655566" y="0"/>
                  </a:moveTo>
                  <a:lnTo>
                    <a:pt x="0" y="0"/>
                  </a:lnTo>
                  <a:lnTo>
                    <a:pt x="0" y="109727"/>
                  </a:lnTo>
                  <a:lnTo>
                    <a:pt x="4655566" y="109727"/>
                  </a:lnTo>
                  <a:lnTo>
                    <a:pt x="4655566" y="0"/>
                  </a:lnTo>
                  <a:close/>
                </a:path>
              </a:pathLst>
            </a:custGeom>
            <a:solidFill>
              <a:srgbClr val="CC0000"/>
            </a:solidFill>
          </p:spPr>
          <p:txBody>
            <a:bodyPr wrap="square" lIns="0" tIns="0" rIns="0" bIns="0" rtlCol="0"/>
            <a:lstStyle/>
            <a:p/>
          </p:txBody>
        </p:sp>
        <p:sp>
          <p:nvSpPr>
            <p:cNvPr id="6" name="object 4"/>
            <p:cNvSpPr/>
            <p:nvPr/>
          </p:nvSpPr>
          <p:spPr>
            <a:xfrm>
              <a:off x="574548" y="1053083"/>
              <a:ext cx="7958455" cy="0"/>
            </a:xfrm>
            <a:custGeom>
              <a:avLst/>
              <a:gdLst/>
              <a:ahLst/>
              <a:cxnLst/>
              <a:rect l="l" t="t" r="r" b="b"/>
              <a:pathLst>
                <a:path w="7958455">
                  <a:moveTo>
                    <a:pt x="0" y="0"/>
                  </a:moveTo>
                  <a:lnTo>
                    <a:pt x="7958328" y="0"/>
                  </a:lnTo>
                </a:path>
              </a:pathLst>
            </a:custGeom>
            <a:ln w="9144">
              <a:solidFill>
                <a:srgbClr val="CC0000"/>
              </a:solidFill>
            </a:ln>
          </p:spPr>
          <p:txBody>
            <a:bodyPr wrap="square" lIns="0" tIns="0" rIns="0" bIns="0" rtlCol="0"/>
            <a:lstStyle/>
            <a:p/>
          </p:txBody>
        </p:sp>
      </p:grpSp>
      <p:sp>
        <p:nvSpPr>
          <p:cNvPr id="7" name="object 5"/>
          <p:cNvSpPr txBox="1"/>
          <p:nvPr/>
        </p:nvSpPr>
        <p:spPr>
          <a:xfrm>
            <a:off x="437515" y="429895"/>
            <a:ext cx="4682490" cy="505460"/>
          </a:xfrm>
          <a:prstGeom prst="rect">
            <a:avLst/>
          </a:prstGeom>
        </p:spPr>
        <p:txBody>
          <a:bodyPr vert="horz" wrap="square" lIns="0" tIns="13335" rIns="0" bIns="0" rtlCol="0">
            <a:spAutoFit/>
          </a:bodyPr>
          <a:lstStyle/>
          <a:p>
            <a:pPr marL="12700">
              <a:lnSpc>
                <a:spcPct val="100000"/>
              </a:lnSpc>
              <a:spcBef>
                <a:spcPts val="105"/>
              </a:spcBef>
            </a:pPr>
            <a:r>
              <a:rPr lang="en-US" altLang="zh-CN" sz="3200" b="1" spc="790" dirty="0">
                <a:solidFill>
                  <a:srgbClr val="CC0000"/>
                </a:solidFill>
                <a:latin typeface="宋体" panose="02010600030101010101" pitchFamily="2" charset="-122"/>
                <a:ea typeface="宋体" panose="02010600030101010101" pitchFamily="2" charset="-122"/>
                <a:cs typeface="黑体" panose="02010609060101010101" charset="-122"/>
              </a:rPr>
              <a:t>4.6 </a:t>
            </a:r>
            <a:r>
              <a:rPr lang="zh-CN" altLang="en-US" sz="3200" b="1" spc="790" dirty="0">
                <a:solidFill>
                  <a:srgbClr val="CC0000"/>
                </a:solidFill>
                <a:latin typeface="宋体" panose="02010600030101010101" pitchFamily="2" charset="-122"/>
                <a:ea typeface="宋体" panose="02010600030101010101" pitchFamily="2" charset="-122"/>
                <a:cs typeface="黑体" panose="02010609060101010101" charset="-122"/>
              </a:rPr>
              <a:t>因子分析</a:t>
            </a:r>
            <a:endParaRPr lang="zh-CN" altLang="en-US" sz="3200" b="1" spc="790" dirty="0">
              <a:solidFill>
                <a:srgbClr val="CC0000"/>
              </a:solidFill>
              <a:latin typeface="宋体" panose="02010600030101010101" pitchFamily="2" charset="-122"/>
              <a:ea typeface="宋体" panose="02010600030101010101" pitchFamily="2" charset="-122"/>
              <a:cs typeface="黑体" panose="02010609060101010101" charset="-122"/>
            </a:endParaRPr>
          </a:p>
        </p:txBody>
      </p:sp>
      <p:pic>
        <p:nvPicPr>
          <p:cNvPr id="2" name="图片 1"/>
          <p:cNvPicPr>
            <a:picLocks noChangeAspect="1"/>
          </p:cNvPicPr>
          <p:nvPr/>
        </p:nvPicPr>
        <p:blipFill>
          <a:blip r:embed="rId1"/>
          <a:stretch>
            <a:fillRect/>
          </a:stretch>
        </p:blipFill>
        <p:spPr>
          <a:xfrm>
            <a:off x="916305" y="2100580"/>
            <a:ext cx="7453630" cy="4757420"/>
          </a:xfrm>
          <a:prstGeom prst="rect">
            <a:avLst/>
          </a:prstGeom>
        </p:spPr>
      </p:pic>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r>
              <a:rPr lang="zh-CN" altLang="en-US" sz="3200">
                <a:latin typeface="宋体" panose="02010600030101010101" pitchFamily="2" charset="-122"/>
                <a:ea typeface="宋体" panose="02010600030101010101" pitchFamily="2" charset="-122"/>
              </a:rPr>
              <a:t>因子分析的</a:t>
            </a:r>
            <a:r>
              <a:rPr lang="en-US" altLang="zh-CN" sz="3200">
                <a:latin typeface="宋体" panose="02010600030101010101" pitchFamily="2" charset="-122"/>
                <a:ea typeface="宋体" panose="02010600030101010101" pitchFamily="2" charset="-122"/>
              </a:rPr>
              <a:t>python</a:t>
            </a:r>
            <a:r>
              <a:rPr lang="zh-CN" altLang="en-US" sz="3200">
                <a:latin typeface="宋体" panose="02010600030101010101" pitchFamily="2" charset="-122"/>
                <a:ea typeface="宋体" panose="02010600030101010101" pitchFamily="2" charset="-122"/>
              </a:rPr>
              <a:t>代码</a:t>
            </a:r>
            <a:endParaRPr lang="zh-CN" altLang="en-US" sz="3200">
              <a:latin typeface="宋体" panose="02010600030101010101" pitchFamily="2" charset="-122"/>
              <a:ea typeface="宋体" panose="02010600030101010101" pitchFamily="2" charset="-122"/>
            </a:endParaRPr>
          </a:p>
        </p:txBody>
      </p:sp>
      <p:grpSp>
        <p:nvGrpSpPr>
          <p:cNvPr id="4" name="object 2"/>
          <p:cNvGrpSpPr/>
          <p:nvPr/>
        </p:nvGrpSpPr>
        <p:grpSpPr>
          <a:xfrm>
            <a:off x="194818" y="1062481"/>
            <a:ext cx="7958455" cy="114300"/>
            <a:chOff x="574548" y="1048511"/>
            <a:chExt cx="7958455" cy="114300"/>
          </a:xfrm>
        </p:grpSpPr>
        <p:sp>
          <p:nvSpPr>
            <p:cNvPr id="5" name="object 3"/>
            <p:cNvSpPr/>
            <p:nvPr/>
          </p:nvSpPr>
          <p:spPr>
            <a:xfrm>
              <a:off x="574548" y="1053083"/>
              <a:ext cx="4655820" cy="109855"/>
            </a:xfrm>
            <a:custGeom>
              <a:avLst/>
              <a:gdLst/>
              <a:ahLst/>
              <a:cxnLst/>
              <a:rect l="l" t="t" r="r" b="b"/>
              <a:pathLst>
                <a:path w="4655820" h="109855">
                  <a:moveTo>
                    <a:pt x="4655566" y="0"/>
                  </a:moveTo>
                  <a:lnTo>
                    <a:pt x="0" y="0"/>
                  </a:lnTo>
                  <a:lnTo>
                    <a:pt x="0" y="109727"/>
                  </a:lnTo>
                  <a:lnTo>
                    <a:pt x="4655566" y="109727"/>
                  </a:lnTo>
                  <a:lnTo>
                    <a:pt x="4655566" y="0"/>
                  </a:lnTo>
                  <a:close/>
                </a:path>
              </a:pathLst>
            </a:custGeom>
            <a:solidFill>
              <a:srgbClr val="CC0000"/>
            </a:solidFill>
          </p:spPr>
          <p:txBody>
            <a:bodyPr wrap="square" lIns="0" tIns="0" rIns="0" bIns="0" rtlCol="0"/>
            <a:lstStyle/>
            <a:p/>
          </p:txBody>
        </p:sp>
        <p:sp>
          <p:nvSpPr>
            <p:cNvPr id="6" name="object 4"/>
            <p:cNvSpPr/>
            <p:nvPr/>
          </p:nvSpPr>
          <p:spPr>
            <a:xfrm>
              <a:off x="574548" y="1053083"/>
              <a:ext cx="7958455" cy="0"/>
            </a:xfrm>
            <a:custGeom>
              <a:avLst/>
              <a:gdLst/>
              <a:ahLst/>
              <a:cxnLst/>
              <a:rect l="l" t="t" r="r" b="b"/>
              <a:pathLst>
                <a:path w="7958455">
                  <a:moveTo>
                    <a:pt x="0" y="0"/>
                  </a:moveTo>
                  <a:lnTo>
                    <a:pt x="7958328" y="0"/>
                  </a:lnTo>
                </a:path>
              </a:pathLst>
            </a:custGeom>
            <a:ln w="9144">
              <a:solidFill>
                <a:srgbClr val="CC0000"/>
              </a:solidFill>
            </a:ln>
          </p:spPr>
          <p:txBody>
            <a:bodyPr wrap="square" lIns="0" tIns="0" rIns="0" bIns="0" rtlCol="0"/>
            <a:lstStyle/>
            <a:p/>
          </p:txBody>
        </p:sp>
      </p:grpSp>
      <p:sp>
        <p:nvSpPr>
          <p:cNvPr id="7" name="object 5"/>
          <p:cNvSpPr txBox="1"/>
          <p:nvPr/>
        </p:nvSpPr>
        <p:spPr>
          <a:xfrm>
            <a:off x="437515" y="429895"/>
            <a:ext cx="4682490" cy="505460"/>
          </a:xfrm>
          <a:prstGeom prst="rect">
            <a:avLst/>
          </a:prstGeom>
        </p:spPr>
        <p:txBody>
          <a:bodyPr vert="horz" wrap="square" lIns="0" tIns="13335" rIns="0" bIns="0" rtlCol="0">
            <a:spAutoFit/>
          </a:bodyPr>
          <a:lstStyle/>
          <a:p>
            <a:pPr marL="12700">
              <a:lnSpc>
                <a:spcPct val="100000"/>
              </a:lnSpc>
              <a:spcBef>
                <a:spcPts val="105"/>
              </a:spcBef>
            </a:pPr>
            <a:r>
              <a:rPr lang="en-US" altLang="zh-CN" sz="3200" b="1" spc="790" dirty="0">
                <a:solidFill>
                  <a:srgbClr val="CC0000"/>
                </a:solidFill>
                <a:latin typeface="宋体" panose="02010600030101010101" pitchFamily="2" charset="-122"/>
                <a:ea typeface="宋体" panose="02010600030101010101" pitchFamily="2" charset="-122"/>
                <a:cs typeface="黑体" panose="02010609060101010101" charset="-122"/>
              </a:rPr>
              <a:t>4.6 </a:t>
            </a:r>
            <a:r>
              <a:rPr lang="zh-CN" altLang="en-US" sz="3200" b="1" spc="790" dirty="0">
                <a:solidFill>
                  <a:srgbClr val="CC0000"/>
                </a:solidFill>
                <a:latin typeface="宋体" panose="02010600030101010101" pitchFamily="2" charset="-122"/>
                <a:ea typeface="宋体" panose="02010600030101010101" pitchFamily="2" charset="-122"/>
                <a:cs typeface="黑体" panose="02010609060101010101" charset="-122"/>
              </a:rPr>
              <a:t>因子分析</a:t>
            </a:r>
            <a:endParaRPr lang="zh-CN" altLang="en-US" sz="3200" b="1" spc="790" dirty="0">
              <a:solidFill>
                <a:srgbClr val="CC0000"/>
              </a:solidFill>
              <a:latin typeface="宋体" panose="02010600030101010101" pitchFamily="2" charset="-122"/>
              <a:ea typeface="宋体" panose="02010600030101010101" pitchFamily="2" charset="-122"/>
              <a:cs typeface="黑体" panose="02010609060101010101" charset="-122"/>
            </a:endParaRPr>
          </a:p>
        </p:txBody>
      </p:sp>
      <p:pic>
        <p:nvPicPr>
          <p:cNvPr id="2" name="图片 1"/>
          <p:cNvPicPr>
            <a:picLocks noChangeAspect="1"/>
          </p:cNvPicPr>
          <p:nvPr/>
        </p:nvPicPr>
        <p:blipFill>
          <a:blip r:embed="rId1"/>
          <a:stretch>
            <a:fillRect/>
          </a:stretch>
        </p:blipFill>
        <p:spPr>
          <a:xfrm>
            <a:off x="837565" y="2288540"/>
            <a:ext cx="7315835" cy="4569460"/>
          </a:xfrm>
          <a:prstGeom prst="rect">
            <a:avLst/>
          </a:prstGeom>
        </p:spPr>
      </p:pic>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r>
              <a:rPr lang="zh-CN" altLang="en-US" sz="3200">
                <a:latin typeface="宋体" panose="02010600030101010101" pitchFamily="2" charset="-122"/>
                <a:ea typeface="宋体" panose="02010600030101010101" pitchFamily="2" charset="-122"/>
              </a:rPr>
              <a:t>因子分析的</a:t>
            </a:r>
            <a:r>
              <a:rPr lang="en-US" altLang="zh-CN" sz="3200">
                <a:latin typeface="宋体" panose="02010600030101010101" pitchFamily="2" charset="-122"/>
                <a:ea typeface="宋体" panose="02010600030101010101" pitchFamily="2" charset="-122"/>
              </a:rPr>
              <a:t>python</a:t>
            </a:r>
            <a:r>
              <a:rPr lang="zh-CN" altLang="en-US" sz="3200">
                <a:latin typeface="宋体" panose="02010600030101010101" pitchFamily="2" charset="-122"/>
                <a:ea typeface="宋体" panose="02010600030101010101" pitchFamily="2" charset="-122"/>
              </a:rPr>
              <a:t>代码</a:t>
            </a:r>
            <a:endParaRPr lang="zh-CN" altLang="en-US" sz="3200">
              <a:latin typeface="宋体" panose="02010600030101010101" pitchFamily="2" charset="-122"/>
              <a:ea typeface="宋体" panose="02010600030101010101" pitchFamily="2" charset="-122"/>
            </a:endParaRPr>
          </a:p>
        </p:txBody>
      </p:sp>
      <p:grpSp>
        <p:nvGrpSpPr>
          <p:cNvPr id="4" name="object 2"/>
          <p:cNvGrpSpPr/>
          <p:nvPr/>
        </p:nvGrpSpPr>
        <p:grpSpPr>
          <a:xfrm>
            <a:off x="194818" y="1062481"/>
            <a:ext cx="7958455" cy="114300"/>
            <a:chOff x="574548" y="1048511"/>
            <a:chExt cx="7958455" cy="114300"/>
          </a:xfrm>
        </p:grpSpPr>
        <p:sp>
          <p:nvSpPr>
            <p:cNvPr id="5" name="object 3"/>
            <p:cNvSpPr/>
            <p:nvPr/>
          </p:nvSpPr>
          <p:spPr>
            <a:xfrm>
              <a:off x="574548" y="1053083"/>
              <a:ext cx="4655820" cy="109855"/>
            </a:xfrm>
            <a:custGeom>
              <a:avLst/>
              <a:gdLst/>
              <a:ahLst/>
              <a:cxnLst/>
              <a:rect l="l" t="t" r="r" b="b"/>
              <a:pathLst>
                <a:path w="4655820" h="109855">
                  <a:moveTo>
                    <a:pt x="4655566" y="0"/>
                  </a:moveTo>
                  <a:lnTo>
                    <a:pt x="0" y="0"/>
                  </a:lnTo>
                  <a:lnTo>
                    <a:pt x="0" y="109727"/>
                  </a:lnTo>
                  <a:lnTo>
                    <a:pt x="4655566" y="109727"/>
                  </a:lnTo>
                  <a:lnTo>
                    <a:pt x="4655566" y="0"/>
                  </a:lnTo>
                  <a:close/>
                </a:path>
              </a:pathLst>
            </a:custGeom>
            <a:solidFill>
              <a:srgbClr val="CC0000"/>
            </a:solidFill>
          </p:spPr>
          <p:txBody>
            <a:bodyPr wrap="square" lIns="0" tIns="0" rIns="0" bIns="0" rtlCol="0"/>
            <a:lstStyle/>
            <a:p/>
          </p:txBody>
        </p:sp>
        <p:sp>
          <p:nvSpPr>
            <p:cNvPr id="6" name="object 4"/>
            <p:cNvSpPr/>
            <p:nvPr/>
          </p:nvSpPr>
          <p:spPr>
            <a:xfrm>
              <a:off x="574548" y="1053083"/>
              <a:ext cx="7958455" cy="0"/>
            </a:xfrm>
            <a:custGeom>
              <a:avLst/>
              <a:gdLst/>
              <a:ahLst/>
              <a:cxnLst/>
              <a:rect l="l" t="t" r="r" b="b"/>
              <a:pathLst>
                <a:path w="7958455">
                  <a:moveTo>
                    <a:pt x="0" y="0"/>
                  </a:moveTo>
                  <a:lnTo>
                    <a:pt x="7958328" y="0"/>
                  </a:lnTo>
                </a:path>
              </a:pathLst>
            </a:custGeom>
            <a:ln w="9144">
              <a:solidFill>
                <a:srgbClr val="CC0000"/>
              </a:solidFill>
            </a:ln>
          </p:spPr>
          <p:txBody>
            <a:bodyPr wrap="square" lIns="0" tIns="0" rIns="0" bIns="0" rtlCol="0"/>
            <a:lstStyle/>
            <a:p/>
          </p:txBody>
        </p:sp>
      </p:grpSp>
      <p:sp>
        <p:nvSpPr>
          <p:cNvPr id="7" name="object 5"/>
          <p:cNvSpPr txBox="1"/>
          <p:nvPr/>
        </p:nvSpPr>
        <p:spPr>
          <a:xfrm>
            <a:off x="437515" y="429895"/>
            <a:ext cx="4682490" cy="505460"/>
          </a:xfrm>
          <a:prstGeom prst="rect">
            <a:avLst/>
          </a:prstGeom>
        </p:spPr>
        <p:txBody>
          <a:bodyPr vert="horz" wrap="square" lIns="0" tIns="13335" rIns="0" bIns="0" rtlCol="0">
            <a:spAutoFit/>
          </a:bodyPr>
          <a:lstStyle/>
          <a:p>
            <a:pPr marL="12700">
              <a:lnSpc>
                <a:spcPct val="100000"/>
              </a:lnSpc>
              <a:spcBef>
                <a:spcPts val="105"/>
              </a:spcBef>
            </a:pPr>
            <a:r>
              <a:rPr lang="en-US" altLang="zh-CN" sz="3200" b="1" spc="790" dirty="0">
                <a:solidFill>
                  <a:srgbClr val="CC0000"/>
                </a:solidFill>
                <a:latin typeface="宋体" panose="02010600030101010101" pitchFamily="2" charset="-122"/>
                <a:ea typeface="宋体" panose="02010600030101010101" pitchFamily="2" charset="-122"/>
                <a:cs typeface="黑体" panose="02010609060101010101" charset="-122"/>
              </a:rPr>
              <a:t>4.6 </a:t>
            </a:r>
            <a:r>
              <a:rPr lang="zh-CN" altLang="en-US" sz="3200" b="1" spc="790" dirty="0">
                <a:solidFill>
                  <a:srgbClr val="CC0000"/>
                </a:solidFill>
                <a:latin typeface="宋体" panose="02010600030101010101" pitchFamily="2" charset="-122"/>
                <a:ea typeface="宋体" panose="02010600030101010101" pitchFamily="2" charset="-122"/>
                <a:cs typeface="黑体" panose="02010609060101010101" charset="-122"/>
              </a:rPr>
              <a:t>因子分析</a:t>
            </a:r>
            <a:endParaRPr lang="zh-CN" altLang="en-US" sz="3200" b="1" spc="790" dirty="0">
              <a:solidFill>
                <a:srgbClr val="CC0000"/>
              </a:solidFill>
              <a:latin typeface="宋体" panose="02010600030101010101" pitchFamily="2" charset="-122"/>
              <a:ea typeface="宋体" panose="02010600030101010101" pitchFamily="2" charset="-122"/>
              <a:cs typeface="黑体" panose="02010609060101010101" charset="-122"/>
            </a:endParaRPr>
          </a:p>
        </p:txBody>
      </p:sp>
      <p:pic>
        <p:nvPicPr>
          <p:cNvPr id="8" name="图片 7" descr="热力图"/>
          <p:cNvPicPr>
            <a:picLocks noChangeAspect="1"/>
          </p:cNvPicPr>
          <p:nvPr/>
        </p:nvPicPr>
        <p:blipFill>
          <a:blip r:embed="rId1"/>
          <a:stretch>
            <a:fillRect/>
          </a:stretch>
        </p:blipFill>
        <p:spPr>
          <a:xfrm>
            <a:off x="970915" y="2202180"/>
            <a:ext cx="7401560" cy="4404995"/>
          </a:xfrm>
          <a:prstGeom prst="rect">
            <a:avLst/>
          </a:prstGeom>
        </p:spPr>
      </p:pic>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r>
              <a:rPr lang="zh-CN" altLang="en-US" sz="3200">
                <a:latin typeface="宋体" panose="02010600030101010101" pitchFamily="2" charset="-122"/>
                <a:ea typeface="宋体" panose="02010600030101010101" pitchFamily="2" charset="-122"/>
              </a:rPr>
              <a:t>数据包络分析</a:t>
            </a:r>
            <a:endParaRPr lang="zh-CN" altLang="en-US" sz="3200">
              <a:latin typeface="宋体" panose="02010600030101010101" pitchFamily="2" charset="-122"/>
              <a:ea typeface="宋体" panose="02010600030101010101" pitchFamily="2" charset="-122"/>
            </a:endParaRPr>
          </a:p>
        </p:txBody>
      </p:sp>
      <p:grpSp>
        <p:nvGrpSpPr>
          <p:cNvPr id="4" name="object 2"/>
          <p:cNvGrpSpPr/>
          <p:nvPr/>
        </p:nvGrpSpPr>
        <p:grpSpPr>
          <a:xfrm>
            <a:off x="194818" y="1062481"/>
            <a:ext cx="7958455" cy="114300"/>
            <a:chOff x="574548" y="1048511"/>
            <a:chExt cx="7958455" cy="114300"/>
          </a:xfrm>
        </p:grpSpPr>
        <p:sp>
          <p:nvSpPr>
            <p:cNvPr id="5" name="object 3"/>
            <p:cNvSpPr/>
            <p:nvPr/>
          </p:nvSpPr>
          <p:spPr>
            <a:xfrm>
              <a:off x="574548" y="1053083"/>
              <a:ext cx="4655820" cy="109855"/>
            </a:xfrm>
            <a:custGeom>
              <a:avLst/>
              <a:gdLst/>
              <a:ahLst/>
              <a:cxnLst/>
              <a:rect l="l" t="t" r="r" b="b"/>
              <a:pathLst>
                <a:path w="4655820" h="109855">
                  <a:moveTo>
                    <a:pt x="4655566" y="0"/>
                  </a:moveTo>
                  <a:lnTo>
                    <a:pt x="0" y="0"/>
                  </a:lnTo>
                  <a:lnTo>
                    <a:pt x="0" y="109727"/>
                  </a:lnTo>
                  <a:lnTo>
                    <a:pt x="4655566" y="109727"/>
                  </a:lnTo>
                  <a:lnTo>
                    <a:pt x="4655566" y="0"/>
                  </a:lnTo>
                  <a:close/>
                </a:path>
              </a:pathLst>
            </a:custGeom>
            <a:solidFill>
              <a:srgbClr val="CC0000"/>
            </a:solidFill>
          </p:spPr>
          <p:txBody>
            <a:bodyPr wrap="square" lIns="0" tIns="0" rIns="0" bIns="0" rtlCol="0"/>
            <a:lstStyle/>
            <a:p/>
          </p:txBody>
        </p:sp>
        <p:sp>
          <p:nvSpPr>
            <p:cNvPr id="6" name="object 4"/>
            <p:cNvSpPr/>
            <p:nvPr/>
          </p:nvSpPr>
          <p:spPr>
            <a:xfrm>
              <a:off x="574548" y="1053083"/>
              <a:ext cx="7958455" cy="0"/>
            </a:xfrm>
            <a:custGeom>
              <a:avLst/>
              <a:gdLst/>
              <a:ahLst/>
              <a:cxnLst/>
              <a:rect l="l" t="t" r="r" b="b"/>
              <a:pathLst>
                <a:path w="7958455">
                  <a:moveTo>
                    <a:pt x="0" y="0"/>
                  </a:moveTo>
                  <a:lnTo>
                    <a:pt x="7958328" y="0"/>
                  </a:lnTo>
                </a:path>
              </a:pathLst>
            </a:custGeom>
            <a:ln w="9144">
              <a:solidFill>
                <a:srgbClr val="CC0000"/>
              </a:solidFill>
            </a:ln>
          </p:spPr>
          <p:txBody>
            <a:bodyPr wrap="square" lIns="0" tIns="0" rIns="0" bIns="0" rtlCol="0"/>
            <a:lstStyle/>
            <a:p/>
          </p:txBody>
        </p:sp>
      </p:grpSp>
      <p:sp>
        <p:nvSpPr>
          <p:cNvPr id="7" name="object 5"/>
          <p:cNvSpPr txBox="1"/>
          <p:nvPr/>
        </p:nvSpPr>
        <p:spPr>
          <a:xfrm>
            <a:off x="437515" y="429895"/>
            <a:ext cx="4682490" cy="505460"/>
          </a:xfrm>
          <a:prstGeom prst="rect">
            <a:avLst/>
          </a:prstGeom>
        </p:spPr>
        <p:txBody>
          <a:bodyPr vert="horz" wrap="square" lIns="0" tIns="13335" rIns="0" bIns="0" rtlCol="0">
            <a:spAutoFit/>
          </a:bodyPr>
          <a:lstStyle/>
          <a:p>
            <a:pPr marL="12700">
              <a:lnSpc>
                <a:spcPct val="100000"/>
              </a:lnSpc>
              <a:spcBef>
                <a:spcPts val="105"/>
              </a:spcBef>
            </a:pPr>
            <a:r>
              <a:rPr lang="en-US" altLang="zh-CN" sz="3200" b="1" spc="790" dirty="0">
                <a:solidFill>
                  <a:srgbClr val="CC0000"/>
                </a:solidFill>
                <a:latin typeface="宋体" panose="02010600030101010101" pitchFamily="2" charset="-122"/>
                <a:ea typeface="宋体" panose="02010600030101010101" pitchFamily="2" charset="-122"/>
                <a:cs typeface="黑体" panose="02010609060101010101" charset="-122"/>
              </a:rPr>
              <a:t>4.7 </a:t>
            </a:r>
            <a:r>
              <a:rPr lang="zh-CN" altLang="en-US" sz="3200" b="1" spc="790" dirty="0">
                <a:solidFill>
                  <a:srgbClr val="CC0000"/>
                </a:solidFill>
                <a:latin typeface="宋体" panose="02010600030101010101" pitchFamily="2" charset="-122"/>
                <a:ea typeface="宋体" panose="02010600030101010101" pitchFamily="2" charset="-122"/>
                <a:cs typeface="黑体" panose="02010609060101010101" charset="-122"/>
              </a:rPr>
              <a:t>数据包络分析</a:t>
            </a:r>
            <a:endParaRPr lang="zh-CN" altLang="en-US" sz="3200" b="1" spc="790" dirty="0">
              <a:solidFill>
                <a:srgbClr val="CC0000"/>
              </a:solidFill>
              <a:latin typeface="宋体" panose="02010600030101010101" pitchFamily="2" charset="-122"/>
              <a:ea typeface="宋体" panose="02010600030101010101" pitchFamily="2" charset="-122"/>
              <a:cs typeface="黑体" panose="02010609060101010101" charset="-122"/>
            </a:endParaRPr>
          </a:p>
        </p:txBody>
      </p:sp>
      <p:pic>
        <p:nvPicPr>
          <p:cNvPr id="105" name="图片 104"/>
          <p:cNvPicPr/>
          <p:nvPr/>
        </p:nvPicPr>
        <p:blipFill>
          <a:blip r:embed="rId1"/>
          <a:stretch>
            <a:fillRect/>
          </a:stretch>
        </p:blipFill>
        <p:spPr>
          <a:xfrm>
            <a:off x="5904865" y="1144270"/>
            <a:ext cx="5672455" cy="5659120"/>
          </a:xfrm>
          <a:prstGeom prst="rect">
            <a:avLst/>
          </a:prstGeom>
          <a:noFill/>
          <a:ln w="9525">
            <a:noFill/>
          </a:ln>
        </p:spPr>
      </p:pic>
      <p:sp>
        <p:nvSpPr>
          <p:cNvPr id="2" name="文本框 1"/>
          <p:cNvSpPr txBox="1"/>
          <p:nvPr/>
        </p:nvSpPr>
        <p:spPr>
          <a:xfrm>
            <a:off x="381635" y="2428240"/>
            <a:ext cx="5673090" cy="3692525"/>
          </a:xfrm>
          <a:prstGeom prst="rect">
            <a:avLst/>
          </a:prstGeom>
          <a:noFill/>
        </p:spPr>
        <p:txBody>
          <a:bodyPr wrap="square" rtlCol="0" anchor="t">
            <a:spAutoFit/>
          </a:bodyPr>
          <a:p>
            <a:r>
              <a:rPr lang="zh-CN" altLang="en-US"/>
              <a:t>数据包络分析的原理主要是通过对生产决策单元（Decision Making Units ,DMU）的输入与输出数据的研究，从相对有效性的角度出发来评价具有相同类型的多投入、多产出决策单元的技术与规模的有效性。</a:t>
            </a:r>
            <a:endParaRPr lang="zh-CN" altLang="en-US"/>
          </a:p>
          <a:p>
            <a:endParaRPr lang="zh-CN" altLang="en-US"/>
          </a:p>
          <a:p>
            <a:r>
              <a:rPr lang="zh-CN" altLang="en-US"/>
              <a:t>借助数学规划和统计数据确定相对有效性的生产前沿面，将各个决策单元投影到DEA的生产前沿面上，并通过比较决策单元DEA偏离前沿面的程度来评价它们的相对有效性。它不需要以参数形式规定生产前沿函数，并且允许生产前沿函数可以因为单位的不同而不同，不需要弄清楚各个评价决策单元的输入与输出之间的关联方式，只需要最终用极值的方法，以相对收益这个变量作为总体上的衡量标准。</a:t>
            </a:r>
            <a:endParaRPr lang="zh-CN" altLang="en-US"/>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r>
              <a:rPr lang="zh-CN" altLang="en-US" sz="3200">
                <a:latin typeface="宋体" panose="02010600030101010101" pitchFamily="2" charset="-122"/>
                <a:ea typeface="宋体" panose="02010600030101010101" pitchFamily="2" charset="-122"/>
              </a:rPr>
              <a:t>数据包络分析的规划形式</a:t>
            </a:r>
            <a:endParaRPr lang="zh-CN" altLang="en-US" sz="3200">
              <a:latin typeface="宋体" panose="02010600030101010101" pitchFamily="2" charset="-122"/>
              <a:ea typeface="宋体" panose="02010600030101010101" pitchFamily="2" charset="-122"/>
            </a:endParaRPr>
          </a:p>
        </p:txBody>
      </p:sp>
      <p:grpSp>
        <p:nvGrpSpPr>
          <p:cNvPr id="4" name="object 2"/>
          <p:cNvGrpSpPr/>
          <p:nvPr/>
        </p:nvGrpSpPr>
        <p:grpSpPr>
          <a:xfrm>
            <a:off x="194818" y="1062481"/>
            <a:ext cx="7958455" cy="114300"/>
            <a:chOff x="574548" y="1048511"/>
            <a:chExt cx="7958455" cy="114300"/>
          </a:xfrm>
        </p:grpSpPr>
        <p:sp>
          <p:nvSpPr>
            <p:cNvPr id="5" name="object 3"/>
            <p:cNvSpPr/>
            <p:nvPr/>
          </p:nvSpPr>
          <p:spPr>
            <a:xfrm>
              <a:off x="574548" y="1053083"/>
              <a:ext cx="4655820" cy="109855"/>
            </a:xfrm>
            <a:custGeom>
              <a:avLst/>
              <a:gdLst/>
              <a:ahLst/>
              <a:cxnLst/>
              <a:rect l="l" t="t" r="r" b="b"/>
              <a:pathLst>
                <a:path w="4655820" h="109855">
                  <a:moveTo>
                    <a:pt x="4655566" y="0"/>
                  </a:moveTo>
                  <a:lnTo>
                    <a:pt x="0" y="0"/>
                  </a:lnTo>
                  <a:lnTo>
                    <a:pt x="0" y="109727"/>
                  </a:lnTo>
                  <a:lnTo>
                    <a:pt x="4655566" y="109727"/>
                  </a:lnTo>
                  <a:lnTo>
                    <a:pt x="4655566" y="0"/>
                  </a:lnTo>
                  <a:close/>
                </a:path>
              </a:pathLst>
            </a:custGeom>
            <a:solidFill>
              <a:srgbClr val="CC0000"/>
            </a:solidFill>
          </p:spPr>
          <p:txBody>
            <a:bodyPr wrap="square" lIns="0" tIns="0" rIns="0" bIns="0" rtlCol="0"/>
            <a:lstStyle/>
            <a:p/>
          </p:txBody>
        </p:sp>
        <p:sp>
          <p:nvSpPr>
            <p:cNvPr id="6" name="object 4"/>
            <p:cNvSpPr/>
            <p:nvPr/>
          </p:nvSpPr>
          <p:spPr>
            <a:xfrm>
              <a:off x="574548" y="1053083"/>
              <a:ext cx="7958455" cy="0"/>
            </a:xfrm>
            <a:custGeom>
              <a:avLst/>
              <a:gdLst/>
              <a:ahLst/>
              <a:cxnLst/>
              <a:rect l="l" t="t" r="r" b="b"/>
              <a:pathLst>
                <a:path w="7958455">
                  <a:moveTo>
                    <a:pt x="0" y="0"/>
                  </a:moveTo>
                  <a:lnTo>
                    <a:pt x="7958328" y="0"/>
                  </a:lnTo>
                </a:path>
              </a:pathLst>
            </a:custGeom>
            <a:ln w="9144">
              <a:solidFill>
                <a:srgbClr val="CC0000"/>
              </a:solidFill>
            </a:ln>
          </p:spPr>
          <p:txBody>
            <a:bodyPr wrap="square" lIns="0" tIns="0" rIns="0" bIns="0" rtlCol="0"/>
            <a:lstStyle/>
            <a:p/>
          </p:txBody>
        </p:sp>
      </p:grpSp>
      <p:sp>
        <p:nvSpPr>
          <p:cNvPr id="7" name="object 5"/>
          <p:cNvSpPr txBox="1"/>
          <p:nvPr/>
        </p:nvSpPr>
        <p:spPr>
          <a:xfrm>
            <a:off x="437515" y="429895"/>
            <a:ext cx="4682490" cy="505460"/>
          </a:xfrm>
          <a:prstGeom prst="rect">
            <a:avLst/>
          </a:prstGeom>
        </p:spPr>
        <p:txBody>
          <a:bodyPr vert="horz" wrap="square" lIns="0" tIns="13335" rIns="0" bIns="0" rtlCol="0">
            <a:spAutoFit/>
          </a:bodyPr>
          <a:lstStyle/>
          <a:p>
            <a:pPr marL="12700">
              <a:lnSpc>
                <a:spcPct val="100000"/>
              </a:lnSpc>
              <a:spcBef>
                <a:spcPts val="105"/>
              </a:spcBef>
            </a:pPr>
            <a:r>
              <a:rPr lang="en-US" altLang="zh-CN" sz="3200" b="1" spc="790" dirty="0">
                <a:solidFill>
                  <a:srgbClr val="CC0000"/>
                </a:solidFill>
                <a:latin typeface="宋体" panose="02010600030101010101" pitchFamily="2" charset="-122"/>
                <a:ea typeface="宋体" panose="02010600030101010101" pitchFamily="2" charset="-122"/>
                <a:cs typeface="黑体" panose="02010609060101010101" charset="-122"/>
              </a:rPr>
              <a:t>4.7 </a:t>
            </a:r>
            <a:r>
              <a:rPr lang="zh-CN" altLang="en-US" sz="3200" b="1" spc="790" dirty="0">
                <a:solidFill>
                  <a:srgbClr val="CC0000"/>
                </a:solidFill>
                <a:latin typeface="宋体" panose="02010600030101010101" pitchFamily="2" charset="-122"/>
                <a:ea typeface="宋体" panose="02010600030101010101" pitchFamily="2" charset="-122"/>
                <a:cs typeface="黑体" panose="02010609060101010101" charset="-122"/>
              </a:rPr>
              <a:t>数据包络分析</a:t>
            </a:r>
            <a:endParaRPr lang="zh-CN" altLang="en-US" sz="3200" b="1" spc="790" dirty="0">
              <a:solidFill>
                <a:srgbClr val="CC0000"/>
              </a:solidFill>
              <a:latin typeface="宋体" panose="02010600030101010101" pitchFamily="2" charset="-122"/>
              <a:ea typeface="宋体" panose="02010600030101010101" pitchFamily="2" charset="-122"/>
              <a:cs typeface="黑体" panose="02010609060101010101" charset="-122"/>
            </a:endParaRPr>
          </a:p>
        </p:txBody>
      </p:sp>
      <p:pic>
        <p:nvPicPr>
          <p:cNvPr id="106" name="图片 105"/>
          <p:cNvPicPr/>
          <p:nvPr/>
        </p:nvPicPr>
        <p:blipFill>
          <a:blip r:embed="rId1"/>
          <a:stretch>
            <a:fillRect/>
          </a:stretch>
        </p:blipFill>
        <p:spPr>
          <a:xfrm>
            <a:off x="2211070" y="2078355"/>
            <a:ext cx="6908800" cy="4779645"/>
          </a:xfrm>
          <a:prstGeom prst="rect">
            <a:avLst/>
          </a:prstGeom>
          <a:noFill/>
          <a:ln w="9525">
            <a:noFill/>
          </a:ln>
        </p:spPr>
      </p:pic>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r>
              <a:rPr lang="zh-CN" altLang="en-US" sz="3200">
                <a:latin typeface="宋体" panose="02010600030101010101" pitchFamily="2" charset="-122"/>
                <a:ea typeface="宋体" panose="02010600030101010101" pitchFamily="2" charset="-122"/>
              </a:rPr>
              <a:t>数据包络分析的规划形式</a:t>
            </a:r>
            <a:endParaRPr lang="zh-CN" altLang="en-US" sz="3200">
              <a:latin typeface="宋体" panose="02010600030101010101" pitchFamily="2" charset="-122"/>
              <a:ea typeface="宋体" panose="02010600030101010101" pitchFamily="2" charset="-122"/>
            </a:endParaRPr>
          </a:p>
        </p:txBody>
      </p:sp>
      <p:grpSp>
        <p:nvGrpSpPr>
          <p:cNvPr id="4" name="object 2"/>
          <p:cNvGrpSpPr/>
          <p:nvPr/>
        </p:nvGrpSpPr>
        <p:grpSpPr>
          <a:xfrm>
            <a:off x="194818" y="1062481"/>
            <a:ext cx="7958455" cy="114300"/>
            <a:chOff x="574548" y="1048511"/>
            <a:chExt cx="7958455" cy="114300"/>
          </a:xfrm>
        </p:grpSpPr>
        <p:sp>
          <p:nvSpPr>
            <p:cNvPr id="5" name="object 3"/>
            <p:cNvSpPr/>
            <p:nvPr/>
          </p:nvSpPr>
          <p:spPr>
            <a:xfrm>
              <a:off x="574548" y="1053083"/>
              <a:ext cx="4655820" cy="109855"/>
            </a:xfrm>
            <a:custGeom>
              <a:avLst/>
              <a:gdLst/>
              <a:ahLst/>
              <a:cxnLst/>
              <a:rect l="l" t="t" r="r" b="b"/>
              <a:pathLst>
                <a:path w="4655820" h="109855">
                  <a:moveTo>
                    <a:pt x="4655566" y="0"/>
                  </a:moveTo>
                  <a:lnTo>
                    <a:pt x="0" y="0"/>
                  </a:lnTo>
                  <a:lnTo>
                    <a:pt x="0" y="109727"/>
                  </a:lnTo>
                  <a:lnTo>
                    <a:pt x="4655566" y="109727"/>
                  </a:lnTo>
                  <a:lnTo>
                    <a:pt x="4655566" y="0"/>
                  </a:lnTo>
                  <a:close/>
                </a:path>
              </a:pathLst>
            </a:custGeom>
            <a:solidFill>
              <a:srgbClr val="CC0000"/>
            </a:solidFill>
          </p:spPr>
          <p:txBody>
            <a:bodyPr wrap="square" lIns="0" tIns="0" rIns="0" bIns="0" rtlCol="0"/>
            <a:lstStyle/>
            <a:p/>
          </p:txBody>
        </p:sp>
        <p:sp>
          <p:nvSpPr>
            <p:cNvPr id="6" name="object 4"/>
            <p:cNvSpPr/>
            <p:nvPr/>
          </p:nvSpPr>
          <p:spPr>
            <a:xfrm>
              <a:off x="574548" y="1053083"/>
              <a:ext cx="7958455" cy="0"/>
            </a:xfrm>
            <a:custGeom>
              <a:avLst/>
              <a:gdLst/>
              <a:ahLst/>
              <a:cxnLst/>
              <a:rect l="l" t="t" r="r" b="b"/>
              <a:pathLst>
                <a:path w="7958455">
                  <a:moveTo>
                    <a:pt x="0" y="0"/>
                  </a:moveTo>
                  <a:lnTo>
                    <a:pt x="7958328" y="0"/>
                  </a:lnTo>
                </a:path>
              </a:pathLst>
            </a:custGeom>
            <a:ln w="9144">
              <a:solidFill>
                <a:srgbClr val="CC0000"/>
              </a:solidFill>
            </a:ln>
          </p:spPr>
          <p:txBody>
            <a:bodyPr wrap="square" lIns="0" tIns="0" rIns="0" bIns="0" rtlCol="0"/>
            <a:lstStyle/>
            <a:p/>
          </p:txBody>
        </p:sp>
      </p:grpSp>
      <p:sp>
        <p:nvSpPr>
          <p:cNvPr id="7" name="object 5"/>
          <p:cNvSpPr txBox="1"/>
          <p:nvPr/>
        </p:nvSpPr>
        <p:spPr>
          <a:xfrm>
            <a:off x="437515" y="429895"/>
            <a:ext cx="4682490" cy="505460"/>
          </a:xfrm>
          <a:prstGeom prst="rect">
            <a:avLst/>
          </a:prstGeom>
        </p:spPr>
        <p:txBody>
          <a:bodyPr vert="horz" wrap="square" lIns="0" tIns="13335" rIns="0" bIns="0" rtlCol="0">
            <a:spAutoFit/>
          </a:bodyPr>
          <a:lstStyle/>
          <a:p>
            <a:pPr marL="12700">
              <a:lnSpc>
                <a:spcPct val="100000"/>
              </a:lnSpc>
              <a:spcBef>
                <a:spcPts val="105"/>
              </a:spcBef>
            </a:pPr>
            <a:r>
              <a:rPr lang="en-US" altLang="zh-CN" sz="3200" b="1" spc="790" dirty="0">
                <a:solidFill>
                  <a:srgbClr val="CC0000"/>
                </a:solidFill>
                <a:latin typeface="宋体" panose="02010600030101010101" pitchFamily="2" charset="-122"/>
                <a:ea typeface="宋体" panose="02010600030101010101" pitchFamily="2" charset="-122"/>
                <a:cs typeface="黑体" panose="02010609060101010101" charset="-122"/>
              </a:rPr>
              <a:t>4.7 </a:t>
            </a:r>
            <a:r>
              <a:rPr lang="zh-CN" altLang="en-US" sz="3200" b="1" spc="790" dirty="0">
                <a:solidFill>
                  <a:srgbClr val="CC0000"/>
                </a:solidFill>
                <a:latin typeface="宋体" panose="02010600030101010101" pitchFamily="2" charset="-122"/>
                <a:ea typeface="宋体" panose="02010600030101010101" pitchFamily="2" charset="-122"/>
                <a:cs typeface="黑体" panose="02010609060101010101" charset="-122"/>
              </a:rPr>
              <a:t>数据包络分析</a:t>
            </a:r>
            <a:endParaRPr lang="zh-CN" altLang="en-US" sz="3200" b="1" spc="790" dirty="0">
              <a:solidFill>
                <a:srgbClr val="CC0000"/>
              </a:solidFill>
              <a:latin typeface="宋体" panose="02010600030101010101" pitchFamily="2" charset="-122"/>
              <a:ea typeface="宋体" panose="02010600030101010101" pitchFamily="2" charset="-122"/>
              <a:cs typeface="黑体" panose="02010609060101010101" charset="-122"/>
            </a:endParaRPr>
          </a:p>
        </p:txBody>
      </p:sp>
      <p:pic>
        <p:nvPicPr>
          <p:cNvPr id="2" name="图片 1"/>
          <p:cNvPicPr>
            <a:picLocks noChangeAspect="1"/>
          </p:cNvPicPr>
          <p:nvPr/>
        </p:nvPicPr>
        <p:blipFill>
          <a:blip r:embed="rId1"/>
          <a:stretch>
            <a:fillRect/>
          </a:stretch>
        </p:blipFill>
        <p:spPr>
          <a:xfrm>
            <a:off x="856615" y="2446020"/>
            <a:ext cx="8620125" cy="2847975"/>
          </a:xfrm>
          <a:prstGeom prst="rect">
            <a:avLst/>
          </a:prstGeom>
        </p:spPr>
      </p:pic>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r>
              <a:rPr lang="zh-CN" altLang="en-US" sz="3200">
                <a:latin typeface="宋体" panose="02010600030101010101" pitchFamily="2" charset="-122"/>
                <a:ea typeface="宋体" panose="02010600030101010101" pitchFamily="2" charset="-122"/>
              </a:rPr>
              <a:t>数据包络分析的规划求解</a:t>
            </a:r>
            <a:endParaRPr lang="zh-CN" altLang="en-US" sz="3200">
              <a:latin typeface="宋体" panose="02010600030101010101" pitchFamily="2" charset="-122"/>
              <a:ea typeface="宋体" panose="02010600030101010101" pitchFamily="2" charset="-122"/>
            </a:endParaRPr>
          </a:p>
        </p:txBody>
      </p:sp>
      <p:grpSp>
        <p:nvGrpSpPr>
          <p:cNvPr id="4" name="object 2"/>
          <p:cNvGrpSpPr/>
          <p:nvPr/>
        </p:nvGrpSpPr>
        <p:grpSpPr>
          <a:xfrm>
            <a:off x="194818" y="1062481"/>
            <a:ext cx="7958455" cy="114300"/>
            <a:chOff x="574548" y="1048511"/>
            <a:chExt cx="7958455" cy="114300"/>
          </a:xfrm>
        </p:grpSpPr>
        <p:sp>
          <p:nvSpPr>
            <p:cNvPr id="5" name="object 3"/>
            <p:cNvSpPr/>
            <p:nvPr/>
          </p:nvSpPr>
          <p:spPr>
            <a:xfrm>
              <a:off x="574548" y="1053083"/>
              <a:ext cx="4655820" cy="109855"/>
            </a:xfrm>
            <a:custGeom>
              <a:avLst/>
              <a:gdLst/>
              <a:ahLst/>
              <a:cxnLst/>
              <a:rect l="l" t="t" r="r" b="b"/>
              <a:pathLst>
                <a:path w="4655820" h="109855">
                  <a:moveTo>
                    <a:pt x="4655566" y="0"/>
                  </a:moveTo>
                  <a:lnTo>
                    <a:pt x="0" y="0"/>
                  </a:lnTo>
                  <a:lnTo>
                    <a:pt x="0" y="109727"/>
                  </a:lnTo>
                  <a:lnTo>
                    <a:pt x="4655566" y="109727"/>
                  </a:lnTo>
                  <a:lnTo>
                    <a:pt x="4655566" y="0"/>
                  </a:lnTo>
                  <a:close/>
                </a:path>
              </a:pathLst>
            </a:custGeom>
            <a:solidFill>
              <a:srgbClr val="CC0000"/>
            </a:solidFill>
          </p:spPr>
          <p:txBody>
            <a:bodyPr wrap="square" lIns="0" tIns="0" rIns="0" bIns="0" rtlCol="0"/>
            <a:lstStyle/>
            <a:p/>
          </p:txBody>
        </p:sp>
        <p:sp>
          <p:nvSpPr>
            <p:cNvPr id="6" name="object 4"/>
            <p:cNvSpPr/>
            <p:nvPr/>
          </p:nvSpPr>
          <p:spPr>
            <a:xfrm>
              <a:off x="574548" y="1053083"/>
              <a:ext cx="7958455" cy="0"/>
            </a:xfrm>
            <a:custGeom>
              <a:avLst/>
              <a:gdLst/>
              <a:ahLst/>
              <a:cxnLst/>
              <a:rect l="l" t="t" r="r" b="b"/>
              <a:pathLst>
                <a:path w="7958455">
                  <a:moveTo>
                    <a:pt x="0" y="0"/>
                  </a:moveTo>
                  <a:lnTo>
                    <a:pt x="7958328" y="0"/>
                  </a:lnTo>
                </a:path>
              </a:pathLst>
            </a:custGeom>
            <a:ln w="9144">
              <a:solidFill>
                <a:srgbClr val="CC0000"/>
              </a:solidFill>
            </a:ln>
          </p:spPr>
          <p:txBody>
            <a:bodyPr wrap="square" lIns="0" tIns="0" rIns="0" bIns="0" rtlCol="0"/>
            <a:lstStyle/>
            <a:p/>
          </p:txBody>
        </p:sp>
      </p:grpSp>
      <p:sp>
        <p:nvSpPr>
          <p:cNvPr id="7" name="object 5"/>
          <p:cNvSpPr txBox="1"/>
          <p:nvPr/>
        </p:nvSpPr>
        <p:spPr>
          <a:xfrm>
            <a:off x="437515" y="429895"/>
            <a:ext cx="4682490" cy="505460"/>
          </a:xfrm>
          <a:prstGeom prst="rect">
            <a:avLst/>
          </a:prstGeom>
        </p:spPr>
        <p:txBody>
          <a:bodyPr vert="horz" wrap="square" lIns="0" tIns="13335" rIns="0" bIns="0" rtlCol="0">
            <a:spAutoFit/>
          </a:bodyPr>
          <a:lstStyle/>
          <a:p>
            <a:pPr marL="12700">
              <a:lnSpc>
                <a:spcPct val="100000"/>
              </a:lnSpc>
              <a:spcBef>
                <a:spcPts val="105"/>
              </a:spcBef>
            </a:pPr>
            <a:r>
              <a:rPr lang="en-US" altLang="zh-CN" sz="3200" b="1" spc="790" dirty="0">
                <a:solidFill>
                  <a:srgbClr val="CC0000"/>
                </a:solidFill>
                <a:latin typeface="宋体" panose="02010600030101010101" pitchFamily="2" charset="-122"/>
                <a:ea typeface="宋体" panose="02010600030101010101" pitchFamily="2" charset="-122"/>
                <a:cs typeface="黑体" panose="02010609060101010101" charset="-122"/>
              </a:rPr>
              <a:t>4.7 </a:t>
            </a:r>
            <a:r>
              <a:rPr lang="zh-CN" altLang="en-US" sz="3200" b="1" spc="790" dirty="0">
                <a:solidFill>
                  <a:srgbClr val="CC0000"/>
                </a:solidFill>
                <a:latin typeface="宋体" panose="02010600030101010101" pitchFamily="2" charset="-122"/>
                <a:ea typeface="宋体" panose="02010600030101010101" pitchFamily="2" charset="-122"/>
                <a:cs typeface="黑体" panose="02010609060101010101" charset="-122"/>
              </a:rPr>
              <a:t>数据包络分析</a:t>
            </a:r>
            <a:endParaRPr lang="zh-CN" altLang="en-US" sz="3200" b="1" spc="790" dirty="0">
              <a:solidFill>
                <a:srgbClr val="CC0000"/>
              </a:solidFill>
              <a:latin typeface="宋体" panose="02010600030101010101" pitchFamily="2" charset="-122"/>
              <a:ea typeface="宋体" panose="02010600030101010101" pitchFamily="2" charset="-122"/>
              <a:cs typeface="黑体" panose="02010609060101010101" charset="-122"/>
            </a:endParaRPr>
          </a:p>
        </p:txBody>
      </p:sp>
      <p:pic>
        <p:nvPicPr>
          <p:cNvPr id="2" name="图片 1"/>
          <p:cNvPicPr>
            <a:picLocks noChangeAspect="1"/>
          </p:cNvPicPr>
          <p:nvPr/>
        </p:nvPicPr>
        <p:blipFill>
          <a:blip r:embed="rId1"/>
          <a:stretch>
            <a:fillRect/>
          </a:stretch>
        </p:blipFill>
        <p:spPr>
          <a:xfrm>
            <a:off x="845185" y="2222500"/>
            <a:ext cx="5857240" cy="4370070"/>
          </a:xfrm>
          <a:prstGeom prst="rect">
            <a:avLst/>
          </a:prstGeom>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r>
              <a:rPr lang="zh-CN" altLang="en-US" sz="3200">
                <a:latin typeface="宋体" panose="02010600030101010101" pitchFamily="2" charset="-122"/>
                <a:ea typeface="宋体" panose="02010600030101010101" pitchFamily="2" charset="-122"/>
              </a:rPr>
              <a:t>成对比较矩阵</a:t>
            </a:r>
            <a:endParaRPr lang="zh-CN" altLang="en-US" sz="3200">
              <a:latin typeface="宋体" panose="02010600030101010101" pitchFamily="2" charset="-122"/>
              <a:ea typeface="宋体" panose="02010600030101010101" pitchFamily="2" charset="-122"/>
            </a:endParaRPr>
          </a:p>
        </p:txBody>
      </p:sp>
      <p:grpSp>
        <p:nvGrpSpPr>
          <p:cNvPr id="4" name="object 2"/>
          <p:cNvGrpSpPr/>
          <p:nvPr/>
        </p:nvGrpSpPr>
        <p:grpSpPr>
          <a:xfrm>
            <a:off x="194818" y="1062481"/>
            <a:ext cx="7958455" cy="114300"/>
            <a:chOff x="574548" y="1048511"/>
            <a:chExt cx="7958455" cy="114300"/>
          </a:xfrm>
        </p:grpSpPr>
        <p:sp>
          <p:nvSpPr>
            <p:cNvPr id="5" name="object 3"/>
            <p:cNvSpPr/>
            <p:nvPr/>
          </p:nvSpPr>
          <p:spPr>
            <a:xfrm>
              <a:off x="574548" y="1053083"/>
              <a:ext cx="4655820" cy="109855"/>
            </a:xfrm>
            <a:custGeom>
              <a:avLst/>
              <a:gdLst/>
              <a:ahLst/>
              <a:cxnLst/>
              <a:rect l="l" t="t" r="r" b="b"/>
              <a:pathLst>
                <a:path w="4655820" h="109855">
                  <a:moveTo>
                    <a:pt x="4655566" y="0"/>
                  </a:moveTo>
                  <a:lnTo>
                    <a:pt x="0" y="0"/>
                  </a:lnTo>
                  <a:lnTo>
                    <a:pt x="0" y="109727"/>
                  </a:lnTo>
                  <a:lnTo>
                    <a:pt x="4655566" y="109727"/>
                  </a:lnTo>
                  <a:lnTo>
                    <a:pt x="4655566" y="0"/>
                  </a:lnTo>
                  <a:close/>
                </a:path>
              </a:pathLst>
            </a:custGeom>
            <a:solidFill>
              <a:srgbClr val="CC0000"/>
            </a:solidFill>
          </p:spPr>
          <p:txBody>
            <a:bodyPr wrap="square" lIns="0" tIns="0" rIns="0" bIns="0" rtlCol="0"/>
            <a:lstStyle/>
            <a:p/>
          </p:txBody>
        </p:sp>
        <p:sp>
          <p:nvSpPr>
            <p:cNvPr id="6" name="object 4"/>
            <p:cNvSpPr/>
            <p:nvPr/>
          </p:nvSpPr>
          <p:spPr>
            <a:xfrm>
              <a:off x="574548" y="1053083"/>
              <a:ext cx="7958455" cy="0"/>
            </a:xfrm>
            <a:custGeom>
              <a:avLst/>
              <a:gdLst/>
              <a:ahLst/>
              <a:cxnLst/>
              <a:rect l="l" t="t" r="r" b="b"/>
              <a:pathLst>
                <a:path w="7958455">
                  <a:moveTo>
                    <a:pt x="0" y="0"/>
                  </a:moveTo>
                  <a:lnTo>
                    <a:pt x="7958328" y="0"/>
                  </a:lnTo>
                </a:path>
              </a:pathLst>
            </a:custGeom>
            <a:ln w="9144">
              <a:solidFill>
                <a:srgbClr val="CC0000"/>
              </a:solidFill>
            </a:ln>
          </p:spPr>
          <p:txBody>
            <a:bodyPr wrap="square" lIns="0" tIns="0" rIns="0" bIns="0" rtlCol="0"/>
            <a:lstStyle/>
            <a:p/>
          </p:txBody>
        </p:sp>
      </p:grpSp>
      <p:sp>
        <p:nvSpPr>
          <p:cNvPr id="7" name="object 5"/>
          <p:cNvSpPr txBox="1"/>
          <p:nvPr/>
        </p:nvSpPr>
        <p:spPr>
          <a:xfrm>
            <a:off x="437515" y="429895"/>
            <a:ext cx="4272915" cy="505460"/>
          </a:xfrm>
          <a:prstGeom prst="rect">
            <a:avLst/>
          </a:prstGeom>
        </p:spPr>
        <p:txBody>
          <a:bodyPr vert="horz" wrap="square" lIns="0" tIns="13335" rIns="0" bIns="0" rtlCol="0">
            <a:spAutoFit/>
          </a:bodyPr>
          <a:lstStyle/>
          <a:p>
            <a:pPr marL="12700">
              <a:lnSpc>
                <a:spcPct val="100000"/>
              </a:lnSpc>
              <a:spcBef>
                <a:spcPts val="105"/>
              </a:spcBef>
            </a:pPr>
            <a:r>
              <a:rPr lang="en-US" altLang="zh-CN" sz="3200" b="1" spc="790" dirty="0">
                <a:solidFill>
                  <a:srgbClr val="CC0000"/>
                </a:solidFill>
                <a:latin typeface="宋体" panose="02010600030101010101" pitchFamily="2" charset="-122"/>
                <a:ea typeface="宋体" panose="02010600030101010101" pitchFamily="2" charset="-122"/>
                <a:cs typeface="黑体" panose="02010609060101010101" charset="-122"/>
              </a:rPr>
              <a:t>4.1 </a:t>
            </a:r>
            <a:r>
              <a:rPr lang="zh-CN" altLang="en-US" sz="3200" b="1" spc="790" dirty="0">
                <a:solidFill>
                  <a:srgbClr val="CC0000"/>
                </a:solidFill>
                <a:latin typeface="宋体" panose="02010600030101010101" pitchFamily="2" charset="-122"/>
                <a:ea typeface="宋体" panose="02010600030101010101" pitchFamily="2" charset="-122"/>
                <a:cs typeface="黑体" panose="02010609060101010101" charset="-122"/>
              </a:rPr>
              <a:t>层次分析法</a:t>
            </a:r>
            <a:endParaRPr lang="zh-CN" altLang="en-US" sz="3200" b="1" spc="790" dirty="0">
              <a:solidFill>
                <a:srgbClr val="CC0000"/>
              </a:solidFill>
              <a:latin typeface="宋体" panose="02010600030101010101" pitchFamily="2" charset="-122"/>
              <a:ea typeface="宋体" panose="02010600030101010101" pitchFamily="2" charset="-122"/>
              <a:cs typeface="黑体" panose="02010609060101010101" charset="-122"/>
            </a:endParaRPr>
          </a:p>
        </p:txBody>
      </p:sp>
      <p:pic>
        <p:nvPicPr>
          <p:cNvPr id="2" name="图片 1"/>
          <p:cNvPicPr>
            <a:picLocks noChangeAspect="1"/>
          </p:cNvPicPr>
          <p:nvPr/>
        </p:nvPicPr>
        <p:blipFill>
          <a:blip r:embed="rId1"/>
          <a:stretch>
            <a:fillRect/>
          </a:stretch>
        </p:blipFill>
        <p:spPr>
          <a:xfrm>
            <a:off x="541655" y="2296795"/>
            <a:ext cx="4953000" cy="3952875"/>
          </a:xfrm>
          <a:prstGeom prst="rect">
            <a:avLst/>
          </a:prstGeom>
        </p:spPr>
      </p:pic>
      <p:pic>
        <p:nvPicPr>
          <p:cNvPr id="8" name="图片 7"/>
          <p:cNvPicPr>
            <a:picLocks noChangeAspect="1"/>
          </p:cNvPicPr>
          <p:nvPr/>
        </p:nvPicPr>
        <p:blipFill>
          <a:blip r:embed="rId2"/>
          <a:stretch>
            <a:fillRect/>
          </a:stretch>
        </p:blipFill>
        <p:spPr>
          <a:xfrm>
            <a:off x="5878830" y="2297430"/>
            <a:ext cx="5966460" cy="3103245"/>
          </a:xfrm>
          <a:prstGeom prst="rect">
            <a:avLst/>
          </a:prstGeom>
        </p:spPr>
      </p:pic>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r>
              <a:rPr lang="zh-CN" altLang="en-US" sz="3200">
                <a:latin typeface="宋体" panose="02010600030101010101" pitchFamily="2" charset="-122"/>
                <a:ea typeface="宋体" panose="02010600030101010101" pitchFamily="2" charset="-122"/>
              </a:rPr>
              <a:t>数据包络分析的规划求解</a:t>
            </a:r>
            <a:endParaRPr lang="zh-CN" altLang="en-US" sz="3200">
              <a:latin typeface="宋体" panose="02010600030101010101" pitchFamily="2" charset="-122"/>
              <a:ea typeface="宋体" panose="02010600030101010101" pitchFamily="2" charset="-122"/>
            </a:endParaRPr>
          </a:p>
          <a:p>
            <a:r>
              <a:rPr lang="zh-CN" altLang="en-US" sz="3200">
                <a:latin typeface="宋体" panose="02010600030101010101" pitchFamily="2" charset="-122"/>
                <a:ea typeface="宋体" panose="02010600030101010101" pitchFamily="2" charset="-122"/>
              </a:rPr>
              <a:t>本质上是线性规划的变种，线性规划怎么解这个怎么做</a:t>
            </a:r>
            <a:endParaRPr lang="zh-CN" altLang="en-US" sz="3200">
              <a:latin typeface="宋体" panose="02010600030101010101" pitchFamily="2" charset="-122"/>
              <a:ea typeface="宋体" panose="02010600030101010101" pitchFamily="2" charset="-122"/>
            </a:endParaRPr>
          </a:p>
        </p:txBody>
      </p:sp>
      <p:grpSp>
        <p:nvGrpSpPr>
          <p:cNvPr id="4" name="object 2"/>
          <p:cNvGrpSpPr/>
          <p:nvPr/>
        </p:nvGrpSpPr>
        <p:grpSpPr>
          <a:xfrm>
            <a:off x="194818" y="1062481"/>
            <a:ext cx="7958455" cy="114300"/>
            <a:chOff x="574548" y="1048511"/>
            <a:chExt cx="7958455" cy="114300"/>
          </a:xfrm>
        </p:grpSpPr>
        <p:sp>
          <p:nvSpPr>
            <p:cNvPr id="5" name="object 3"/>
            <p:cNvSpPr/>
            <p:nvPr/>
          </p:nvSpPr>
          <p:spPr>
            <a:xfrm>
              <a:off x="574548" y="1053083"/>
              <a:ext cx="4655820" cy="109855"/>
            </a:xfrm>
            <a:custGeom>
              <a:avLst/>
              <a:gdLst/>
              <a:ahLst/>
              <a:cxnLst/>
              <a:rect l="l" t="t" r="r" b="b"/>
              <a:pathLst>
                <a:path w="4655820" h="109855">
                  <a:moveTo>
                    <a:pt x="4655566" y="0"/>
                  </a:moveTo>
                  <a:lnTo>
                    <a:pt x="0" y="0"/>
                  </a:lnTo>
                  <a:lnTo>
                    <a:pt x="0" y="109727"/>
                  </a:lnTo>
                  <a:lnTo>
                    <a:pt x="4655566" y="109727"/>
                  </a:lnTo>
                  <a:lnTo>
                    <a:pt x="4655566" y="0"/>
                  </a:lnTo>
                  <a:close/>
                </a:path>
              </a:pathLst>
            </a:custGeom>
            <a:solidFill>
              <a:srgbClr val="CC0000"/>
            </a:solidFill>
          </p:spPr>
          <p:txBody>
            <a:bodyPr wrap="square" lIns="0" tIns="0" rIns="0" bIns="0" rtlCol="0"/>
            <a:lstStyle/>
            <a:p/>
          </p:txBody>
        </p:sp>
        <p:sp>
          <p:nvSpPr>
            <p:cNvPr id="6" name="object 4"/>
            <p:cNvSpPr/>
            <p:nvPr/>
          </p:nvSpPr>
          <p:spPr>
            <a:xfrm>
              <a:off x="574548" y="1053083"/>
              <a:ext cx="7958455" cy="0"/>
            </a:xfrm>
            <a:custGeom>
              <a:avLst/>
              <a:gdLst/>
              <a:ahLst/>
              <a:cxnLst/>
              <a:rect l="l" t="t" r="r" b="b"/>
              <a:pathLst>
                <a:path w="7958455">
                  <a:moveTo>
                    <a:pt x="0" y="0"/>
                  </a:moveTo>
                  <a:lnTo>
                    <a:pt x="7958328" y="0"/>
                  </a:lnTo>
                </a:path>
              </a:pathLst>
            </a:custGeom>
            <a:ln w="9144">
              <a:solidFill>
                <a:srgbClr val="CC0000"/>
              </a:solidFill>
            </a:ln>
          </p:spPr>
          <p:txBody>
            <a:bodyPr wrap="square" lIns="0" tIns="0" rIns="0" bIns="0" rtlCol="0"/>
            <a:lstStyle/>
            <a:p/>
          </p:txBody>
        </p:sp>
      </p:grpSp>
      <p:sp>
        <p:nvSpPr>
          <p:cNvPr id="7" name="object 5"/>
          <p:cNvSpPr txBox="1"/>
          <p:nvPr/>
        </p:nvSpPr>
        <p:spPr>
          <a:xfrm>
            <a:off x="437515" y="429895"/>
            <a:ext cx="4682490" cy="505460"/>
          </a:xfrm>
          <a:prstGeom prst="rect">
            <a:avLst/>
          </a:prstGeom>
        </p:spPr>
        <p:txBody>
          <a:bodyPr vert="horz" wrap="square" lIns="0" tIns="13335" rIns="0" bIns="0" rtlCol="0">
            <a:spAutoFit/>
          </a:bodyPr>
          <a:lstStyle/>
          <a:p>
            <a:pPr marL="12700">
              <a:lnSpc>
                <a:spcPct val="100000"/>
              </a:lnSpc>
              <a:spcBef>
                <a:spcPts val="105"/>
              </a:spcBef>
            </a:pPr>
            <a:r>
              <a:rPr lang="en-US" altLang="zh-CN" sz="3200" b="1" spc="790" dirty="0">
                <a:solidFill>
                  <a:srgbClr val="CC0000"/>
                </a:solidFill>
                <a:latin typeface="宋体" panose="02010600030101010101" pitchFamily="2" charset="-122"/>
                <a:ea typeface="宋体" panose="02010600030101010101" pitchFamily="2" charset="-122"/>
                <a:cs typeface="黑体" panose="02010609060101010101" charset="-122"/>
              </a:rPr>
              <a:t>4.7 </a:t>
            </a:r>
            <a:r>
              <a:rPr lang="zh-CN" altLang="en-US" sz="3200" b="1" spc="790" dirty="0">
                <a:solidFill>
                  <a:srgbClr val="CC0000"/>
                </a:solidFill>
                <a:latin typeface="宋体" panose="02010600030101010101" pitchFamily="2" charset="-122"/>
                <a:ea typeface="宋体" panose="02010600030101010101" pitchFamily="2" charset="-122"/>
                <a:cs typeface="黑体" panose="02010609060101010101" charset="-122"/>
              </a:rPr>
              <a:t>数据包络分析</a:t>
            </a:r>
            <a:endParaRPr lang="zh-CN" altLang="en-US" sz="3200" b="1" spc="790" dirty="0">
              <a:solidFill>
                <a:srgbClr val="CC0000"/>
              </a:solidFill>
              <a:latin typeface="宋体" panose="02010600030101010101" pitchFamily="2" charset="-122"/>
              <a:ea typeface="宋体" panose="02010600030101010101" pitchFamily="2" charset="-122"/>
              <a:cs typeface="黑体" panose="02010609060101010101" charset="-122"/>
            </a:endParaRPr>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r>
              <a:rPr lang="zh-CN" altLang="en-US" sz="3200">
                <a:latin typeface="宋体" panose="02010600030101010101" pitchFamily="2" charset="-122"/>
                <a:ea typeface="宋体" panose="02010600030101010101" pitchFamily="2" charset="-122"/>
              </a:rPr>
              <a:t>例子</a:t>
            </a:r>
            <a:endParaRPr lang="zh-CN" altLang="en-US" sz="3200">
              <a:latin typeface="宋体" panose="02010600030101010101" pitchFamily="2" charset="-122"/>
              <a:ea typeface="宋体" panose="02010600030101010101" pitchFamily="2" charset="-122"/>
            </a:endParaRPr>
          </a:p>
        </p:txBody>
      </p:sp>
      <p:grpSp>
        <p:nvGrpSpPr>
          <p:cNvPr id="4" name="object 2"/>
          <p:cNvGrpSpPr/>
          <p:nvPr/>
        </p:nvGrpSpPr>
        <p:grpSpPr>
          <a:xfrm>
            <a:off x="194818" y="1062481"/>
            <a:ext cx="7958455" cy="114300"/>
            <a:chOff x="574548" y="1048511"/>
            <a:chExt cx="7958455" cy="114300"/>
          </a:xfrm>
        </p:grpSpPr>
        <p:sp>
          <p:nvSpPr>
            <p:cNvPr id="5" name="object 3"/>
            <p:cNvSpPr/>
            <p:nvPr/>
          </p:nvSpPr>
          <p:spPr>
            <a:xfrm>
              <a:off x="574548" y="1053083"/>
              <a:ext cx="4655820" cy="109855"/>
            </a:xfrm>
            <a:custGeom>
              <a:avLst/>
              <a:gdLst/>
              <a:ahLst/>
              <a:cxnLst/>
              <a:rect l="l" t="t" r="r" b="b"/>
              <a:pathLst>
                <a:path w="4655820" h="109855">
                  <a:moveTo>
                    <a:pt x="4655566" y="0"/>
                  </a:moveTo>
                  <a:lnTo>
                    <a:pt x="0" y="0"/>
                  </a:lnTo>
                  <a:lnTo>
                    <a:pt x="0" y="109727"/>
                  </a:lnTo>
                  <a:lnTo>
                    <a:pt x="4655566" y="109727"/>
                  </a:lnTo>
                  <a:lnTo>
                    <a:pt x="4655566" y="0"/>
                  </a:lnTo>
                  <a:close/>
                </a:path>
              </a:pathLst>
            </a:custGeom>
            <a:solidFill>
              <a:srgbClr val="CC0000"/>
            </a:solidFill>
          </p:spPr>
          <p:txBody>
            <a:bodyPr wrap="square" lIns="0" tIns="0" rIns="0" bIns="0" rtlCol="0"/>
            <a:lstStyle/>
            <a:p/>
          </p:txBody>
        </p:sp>
        <p:sp>
          <p:nvSpPr>
            <p:cNvPr id="6" name="object 4"/>
            <p:cNvSpPr/>
            <p:nvPr/>
          </p:nvSpPr>
          <p:spPr>
            <a:xfrm>
              <a:off x="574548" y="1053083"/>
              <a:ext cx="7958455" cy="0"/>
            </a:xfrm>
            <a:custGeom>
              <a:avLst/>
              <a:gdLst/>
              <a:ahLst/>
              <a:cxnLst/>
              <a:rect l="l" t="t" r="r" b="b"/>
              <a:pathLst>
                <a:path w="7958455">
                  <a:moveTo>
                    <a:pt x="0" y="0"/>
                  </a:moveTo>
                  <a:lnTo>
                    <a:pt x="7958328" y="0"/>
                  </a:lnTo>
                </a:path>
              </a:pathLst>
            </a:custGeom>
            <a:ln w="9144">
              <a:solidFill>
                <a:srgbClr val="CC0000"/>
              </a:solidFill>
            </a:ln>
          </p:spPr>
          <p:txBody>
            <a:bodyPr wrap="square" lIns="0" tIns="0" rIns="0" bIns="0" rtlCol="0"/>
            <a:lstStyle/>
            <a:p/>
          </p:txBody>
        </p:sp>
      </p:grpSp>
      <p:sp>
        <p:nvSpPr>
          <p:cNvPr id="7" name="object 5"/>
          <p:cNvSpPr txBox="1"/>
          <p:nvPr/>
        </p:nvSpPr>
        <p:spPr>
          <a:xfrm>
            <a:off x="437515" y="429895"/>
            <a:ext cx="4682490" cy="505460"/>
          </a:xfrm>
          <a:prstGeom prst="rect">
            <a:avLst/>
          </a:prstGeom>
        </p:spPr>
        <p:txBody>
          <a:bodyPr vert="horz" wrap="square" lIns="0" tIns="13335" rIns="0" bIns="0" rtlCol="0">
            <a:spAutoFit/>
          </a:bodyPr>
          <a:lstStyle/>
          <a:p>
            <a:pPr marL="12700">
              <a:lnSpc>
                <a:spcPct val="100000"/>
              </a:lnSpc>
              <a:spcBef>
                <a:spcPts val="105"/>
              </a:spcBef>
            </a:pPr>
            <a:r>
              <a:rPr lang="en-US" altLang="zh-CN" sz="3200" b="1" spc="790" dirty="0">
                <a:solidFill>
                  <a:srgbClr val="CC0000"/>
                </a:solidFill>
                <a:latin typeface="宋体" panose="02010600030101010101" pitchFamily="2" charset="-122"/>
                <a:ea typeface="宋体" panose="02010600030101010101" pitchFamily="2" charset="-122"/>
                <a:cs typeface="黑体" panose="02010609060101010101" charset="-122"/>
              </a:rPr>
              <a:t>4.7 </a:t>
            </a:r>
            <a:r>
              <a:rPr lang="zh-CN" altLang="en-US" sz="3200" b="1" spc="790" dirty="0">
                <a:solidFill>
                  <a:srgbClr val="CC0000"/>
                </a:solidFill>
                <a:latin typeface="宋体" panose="02010600030101010101" pitchFamily="2" charset="-122"/>
                <a:ea typeface="宋体" panose="02010600030101010101" pitchFamily="2" charset="-122"/>
                <a:cs typeface="黑体" panose="02010609060101010101" charset="-122"/>
              </a:rPr>
              <a:t>数据包络分析</a:t>
            </a:r>
            <a:endParaRPr lang="zh-CN" altLang="en-US" sz="3200" b="1" spc="790" dirty="0">
              <a:solidFill>
                <a:srgbClr val="CC0000"/>
              </a:solidFill>
              <a:latin typeface="宋体" panose="02010600030101010101" pitchFamily="2" charset="-122"/>
              <a:ea typeface="宋体" panose="02010600030101010101" pitchFamily="2" charset="-122"/>
              <a:cs typeface="黑体" panose="02010609060101010101" charset="-122"/>
            </a:endParaRPr>
          </a:p>
        </p:txBody>
      </p:sp>
      <p:sp>
        <p:nvSpPr>
          <p:cNvPr id="2" name="文本框 1"/>
          <p:cNvSpPr txBox="1"/>
          <p:nvPr/>
        </p:nvSpPr>
        <p:spPr>
          <a:xfrm>
            <a:off x="2146300" y="1720215"/>
            <a:ext cx="6758305" cy="368300"/>
          </a:xfrm>
          <a:prstGeom prst="rect">
            <a:avLst/>
          </a:prstGeom>
          <a:noFill/>
        </p:spPr>
        <p:txBody>
          <a:bodyPr wrap="square" rtlCol="0" anchor="t">
            <a:spAutoFit/>
          </a:bodyPr>
          <a:p>
            <a:r>
              <a:rPr lang="zh-CN" altLang="en-US"/>
              <a:t>https://blog.csdn.net/qq_21567935/article/details/99410430</a:t>
            </a:r>
            <a:endParaRPr lang="zh-CN" altLang="en-US"/>
          </a:p>
        </p:txBody>
      </p:sp>
      <p:pic>
        <p:nvPicPr>
          <p:cNvPr id="107" name="图片 106"/>
          <p:cNvPicPr/>
          <p:nvPr/>
        </p:nvPicPr>
        <p:blipFill>
          <a:blip r:embed="rId1"/>
          <a:stretch>
            <a:fillRect/>
          </a:stretch>
        </p:blipFill>
        <p:spPr>
          <a:xfrm>
            <a:off x="827405" y="2203450"/>
            <a:ext cx="10191750" cy="2305050"/>
          </a:xfrm>
          <a:prstGeom prst="rect">
            <a:avLst/>
          </a:prstGeom>
          <a:noFill/>
          <a:ln w="9525">
            <a:noFill/>
          </a:ln>
        </p:spPr>
      </p:pic>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r>
              <a:rPr lang="zh-CN" altLang="en-US" sz="3200">
                <a:latin typeface="宋体" panose="02010600030101010101" pitchFamily="2" charset="-122"/>
                <a:ea typeface="宋体" panose="02010600030101010101" pitchFamily="2" charset="-122"/>
              </a:rPr>
              <a:t>例子</a:t>
            </a:r>
            <a:endParaRPr lang="zh-CN" altLang="en-US" sz="3200">
              <a:latin typeface="宋体" panose="02010600030101010101" pitchFamily="2" charset="-122"/>
              <a:ea typeface="宋体" panose="02010600030101010101" pitchFamily="2" charset="-122"/>
            </a:endParaRPr>
          </a:p>
        </p:txBody>
      </p:sp>
      <p:grpSp>
        <p:nvGrpSpPr>
          <p:cNvPr id="4" name="object 2"/>
          <p:cNvGrpSpPr/>
          <p:nvPr/>
        </p:nvGrpSpPr>
        <p:grpSpPr>
          <a:xfrm>
            <a:off x="194818" y="1062481"/>
            <a:ext cx="7958455" cy="114300"/>
            <a:chOff x="574548" y="1048511"/>
            <a:chExt cx="7958455" cy="114300"/>
          </a:xfrm>
        </p:grpSpPr>
        <p:sp>
          <p:nvSpPr>
            <p:cNvPr id="5" name="object 3"/>
            <p:cNvSpPr/>
            <p:nvPr/>
          </p:nvSpPr>
          <p:spPr>
            <a:xfrm>
              <a:off x="574548" y="1053083"/>
              <a:ext cx="4655820" cy="109855"/>
            </a:xfrm>
            <a:custGeom>
              <a:avLst/>
              <a:gdLst/>
              <a:ahLst/>
              <a:cxnLst/>
              <a:rect l="l" t="t" r="r" b="b"/>
              <a:pathLst>
                <a:path w="4655820" h="109855">
                  <a:moveTo>
                    <a:pt x="4655566" y="0"/>
                  </a:moveTo>
                  <a:lnTo>
                    <a:pt x="0" y="0"/>
                  </a:lnTo>
                  <a:lnTo>
                    <a:pt x="0" y="109727"/>
                  </a:lnTo>
                  <a:lnTo>
                    <a:pt x="4655566" y="109727"/>
                  </a:lnTo>
                  <a:lnTo>
                    <a:pt x="4655566" y="0"/>
                  </a:lnTo>
                  <a:close/>
                </a:path>
              </a:pathLst>
            </a:custGeom>
            <a:solidFill>
              <a:srgbClr val="CC0000"/>
            </a:solidFill>
          </p:spPr>
          <p:txBody>
            <a:bodyPr wrap="square" lIns="0" tIns="0" rIns="0" bIns="0" rtlCol="0"/>
            <a:lstStyle/>
            <a:p/>
          </p:txBody>
        </p:sp>
        <p:sp>
          <p:nvSpPr>
            <p:cNvPr id="6" name="object 4"/>
            <p:cNvSpPr/>
            <p:nvPr/>
          </p:nvSpPr>
          <p:spPr>
            <a:xfrm>
              <a:off x="574548" y="1053083"/>
              <a:ext cx="7958455" cy="0"/>
            </a:xfrm>
            <a:custGeom>
              <a:avLst/>
              <a:gdLst/>
              <a:ahLst/>
              <a:cxnLst/>
              <a:rect l="l" t="t" r="r" b="b"/>
              <a:pathLst>
                <a:path w="7958455">
                  <a:moveTo>
                    <a:pt x="0" y="0"/>
                  </a:moveTo>
                  <a:lnTo>
                    <a:pt x="7958328" y="0"/>
                  </a:lnTo>
                </a:path>
              </a:pathLst>
            </a:custGeom>
            <a:ln w="9144">
              <a:solidFill>
                <a:srgbClr val="CC0000"/>
              </a:solidFill>
            </a:ln>
          </p:spPr>
          <p:txBody>
            <a:bodyPr wrap="square" lIns="0" tIns="0" rIns="0" bIns="0" rtlCol="0"/>
            <a:lstStyle/>
            <a:p/>
          </p:txBody>
        </p:sp>
      </p:grpSp>
      <p:sp>
        <p:nvSpPr>
          <p:cNvPr id="7" name="object 5"/>
          <p:cNvSpPr txBox="1"/>
          <p:nvPr/>
        </p:nvSpPr>
        <p:spPr>
          <a:xfrm>
            <a:off x="437515" y="429895"/>
            <a:ext cx="4682490" cy="505460"/>
          </a:xfrm>
          <a:prstGeom prst="rect">
            <a:avLst/>
          </a:prstGeom>
        </p:spPr>
        <p:txBody>
          <a:bodyPr vert="horz" wrap="square" lIns="0" tIns="13335" rIns="0" bIns="0" rtlCol="0">
            <a:spAutoFit/>
          </a:bodyPr>
          <a:lstStyle/>
          <a:p>
            <a:pPr marL="12700">
              <a:lnSpc>
                <a:spcPct val="100000"/>
              </a:lnSpc>
              <a:spcBef>
                <a:spcPts val="105"/>
              </a:spcBef>
            </a:pPr>
            <a:r>
              <a:rPr lang="en-US" altLang="zh-CN" sz="3200" b="1" spc="790" dirty="0">
                <a:solidFill>
                  <a:srgbClr val="CC0000"/>
                </a:solidFill>
                <a:latin typeface="宋体" panose="02010600030101010101" pitchFamily="2" charset="-122"/>
                <a:ea typeface="宋体" panose="02010600030101010101" pitchFamily="2" charset="-122"/>
                <a:cs typeface="黑体" panose="02010609060101010101" charset="-122"/>
              </a:rPr>
              <a:t>4.7 </a:t>
            </a:r>
            <a:r>
              <a:rPr lang="zh-CN" altLang="en-US" sz="3200" b="1" spc="790" dirty="0">
                <a:solidFill>
                  <a:srgbClr val="CC0000"/>
                </a:solidFill>
                <a:latin typeface="宋体" panose="02010600030101010101" pitchFamily="2" charset="-122"/>
                <a:ea typeface="宋体" panose="02010600030101010101" pitchFamily="2" charset="-122"/>
                <a:cs typeface="黑体" panose="02010609060101010101" charset="-122"/>
              </a:rPr>
              <a:t>数据包络分析</a:t>
            </a:r>
            <a:endParaRPr lang="zh-CN" altLang="en-US" sz="3200" b="1" spc="790" dirty="0">
              <a:solidFill>
                <a:srgbClr val="CC0000"/>
              </a:solidFill>
              <a:latin typeface="宋体" panose="02010600030101010101" pitchFamily="2" charset="-122"/>
              <a:ea typeface="宋体" panose="02010600030101010101" pitchFamily="2" charset="-122"/>
              <a:cs typeface="黑体" panose="02010609060101010101" charset="-122"/>
            </a:endParaRPr>
          </a:p>
        </p:txBody>
      </p:sp>
      <p:pic>
        <p:nvPicPr>
          <p:cNvPr id="2" name="图片 1"/>
          <p:cNvPicPr>
            <a:picLocks noChangeAspect="1"/>
          </p:cNvPicPr>
          <p:nvPr/>
        </p:nvPicPr>
        <p:blipFill>
          <a:blip r:embed="rId1"/>
          <a:stretch>
            <a:fillRect/>
          </a:stretch>
        </p:blipFill>
        <p:spPr>
          <a:xfrm>
            <a:off x="0" y="2642235"/>
            <a:ext cx="12217400" cy="1733550"/>
          </a:xfrm>
          <a:prstGeom prst="rect">
            <a:avLst/>
          </a:prstGeom>
        </p:spPr>
      </p:pic>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r>
              <a:rPr lang="zh-CN" altLang="en-US" sz="3200" b="1">
                <a:latin typeface="宋体" panose="02010600030101010101" pitchFamily="2" charset="-122"/>
                <a:ea typeface="宋体" panose="02010600030101010101" pitchFamily="2" charset="-122"/>
              </a:rPr>
              <a:t>时间充足，</a:t>
            </a:r>
            <a:r>
              <a:rPr lang="zh-CN" altLang="en-US" sz="3200" b="1">
                <a:latin typeface="宋体" panose="02010600030101010101" pitchFamily="2" charset="-122"/>
                <a:ea typeface="宋体" panose="02010600030101010101" pitchFamily="2" charset="-122"/>
              </a:rPr>
              <a:t>无需熬夜</a:t>
            </a:r>
            <a:r>
              <a:rPr lang="zh-CN" altLang="en-US" sz="3200" b="1">
                <a:latin typeface="宋体" panose="02010600030101010101" pitchFamily="2" charset="-122"/>
                <a:ea typeface="宋体" panose="02010600030101010101" pitchFamily="2" charset="-122"/>
              </a:rPr>
              <a:t>通宵</a:t>
            </a:r>
            <a:endParaRPr lang="zh-CN" altLang="en-US" sz="3200" b="1">
              <a:latin typeface="宋体" panose="02010600030101010101" pitchFamily="2" charset="-122"/>
              <a:ea typeface="宋体" panose="02010600030101010101" pitchFamily="2" charset="-122"/>
            </a:endParaRPr>
          </a:p>
          <a:p>
            <a:r>
              <a:rPr lang="zh-CN" altLang="en-US" sz="3200" b="1">
                <a:latin typeface="宋体" panose="02010600030101010101" pitchFamily="2" charset="-122"/>
                <a:ea typeface="宋体" panose="02010600030101010101" pitchFamily="2" charset="-122"/>
              </a:rPr>
              <a:t>比赛期间，队友要</a:t>
            </a:r>
            <a:r>
              <a:rPr lang="zh-CN" altLang="en-US" sz="3200" b="1">
                <a:latin typeface="宋体" panose="02010600030101010101" pitchFamily="2" charset="-122"/>
                <a:ea typeface="宋体" panose="02010600030101010101" pitchFamily="2" charset="-122"/>
              </a:rPr>
              <a:t>配合好</a:t>
            </a:r>
            <a:endParaRPr lang="zh-CN" altLang="en-US" sz="3200" b="1">
              <a:latin typeface="宋体" panose="02010600030101010101" pitchFamily="2" charset="-122"/>
              <a:ea typeface="宋体" panose="02010600030101010101" pitchFamily="2" charset="-122"/>
            </a:endParaRPr>
          </a:p>
          <a:p>
            <a:r>
              <a:rPr lang="zh-CN" altLang="en-US" sz="3200" b="1">
                <a:latin typeface="宋体" panose="02010600030101010101" pitchFamily="2" charset="-122"/>
                <a:ea typeface="宋体" panose="02010600030101010101" pitchFamily="2" charset="-122"/>
              </a:rPr>
              <a:t>祝各位数模学习</a:t>
            </a:r>
            <a:r>
              <a:rPr lang="zh-CN" altLang="en-US" sz="3200" b="1">
                <a:latin typeface="宋体" panose="02010600030101010101" pitchFamily="2" charset="-122"/>
                <a:ea typeface="宋体" panose="02010600030101010101" pitchFamily="2" charset="-122"/>
              </a:rPr>
              <a:t>顺利</a:t>
            </a:r>
            <a:endParaRPr lang="zh-CN" altLang="en-US" sz="3200" b="1">
              <a:latin typeface="宋体" panose="02010600030101010101" pitchFamily="2" charset="-122"/>
              <a:ea typeface="宋体" panose="02010600030101010101" pitchFamily="2" charset="-122"/>
            </a:endParaRPr>
          </a:p>
        </p:txBody>
      </p:sp>
      <p:grpSp>
        <p:nvGrpSpPr>
          <p:cNvPr id="4" name="object 2"/>
          <p:cNvGrpSpPr/>
          <p:nvPr/>
        </p:nvGrpSpPr>
        <p:grpSpPr>
          <a:xfrm>
            <a:off x="194818" y="1062481"/>
            <a:ext cx="7958455" cy="114300"/>
            <a:chOff x="574548" y="1048511"/>
            <a:chExt cx="7958455" cy="114300"/>
          </a:xfrm>
        </p:grpSpPr>
        <p:sp>
          <p:nvSpPr>
            <p:cNvPr id="5" name="object 3"/>
            <p:cNvSpPr/>
            <p:nvPr/>
          </p:nvSpPr>
          <p:spPr>
            <a:xfrm>
              <a:off x="574548" y="1053083"/>
              <a:ext cx="4655820" cy="109855"/>
            </a:xfrm>
            <a:custGeom>
              <a:avLst/>
              <a:gdLst/>
              <a:ahLst/>
              <a:cxnLst/>
              <a:rect l="l" t="t" r="r" b="b"/>
              <a:pathLst>
                <a:path w="4655820" h="109855">
                  <a:moveTo>
                    <a:pt x="4655566" y="0"/>
                  </a:moveTo>
                  <a:lnTo>
                    <a:pt x="0" y="0"/>
                  </a:lnTo>
                  <a:lnTo>
                    <a:pt x="0" y="109727"/>
                  </a:lnTo>
                  <a:lnTo>
                    <a:pt x="4655566" y="109727"/>
                  </a:lnTo>
                  <a:lnTo>
                    <a:pt x="4655566" y="0"/>
                  </a:lnTo>
                  <a:close/>
                </a:path>
              </a:pathLst>
            </a:custGeom>
            <a:solidFill>
              <a:srgbClr val="CC0000"/>
            </a:solidFill>
          </p:spPr>
          <p:txBody>
            <a:bodyPr wrap="square" lIns="0" tIns="0" rIns="0" bIns="0" rtlCol="0"/>
            <a:lstStyle/>
            <a:p/>
          </p:txBody>
        </p:sp>
        <p:sp>
          <p:nvSpPr>
            <p:cNvPr id="6" name="object 4"/>
            <p:cNvSpPr/>
            <p:nvPr/>
          </p:nvSpPr>
          <p:spPr>
            <a:xfrm>
              <a:off x="574548" y="1053083"/>
              <a:ext cx="7958455" cy="0"/>
            </a:xfrm>
            <a:custGeom>
              <a:avLst/>
              <a:gdLst/>
              <a:ahLst/>
              <a:cxnLst/>
              <a:rect l="l" t="t" r="r" b="b"/>
              <a:pathLst>
                <a:path w="7958455">
                  <a:moveTo>
                    <a:pt x="0" y="0"/>
                  </a:moveTo>
                  <a:lnTo>
                    <a:pt x="7958328" y="0"/>
                  </a:lnTo>
                </a:path>
              </a:pathLst>
            </a:custGeom>
            <a:ln w="9144">
              <a:solidFill>
                <a:srgbClr val="CC0000"/>
              </a:solidFill>
            </a:ln>
          </p:spPr>
          <p:txBody>
            <a:bodyPr wrap="square" lIns="0" tIns="0" rIns="0" bIns="0" rtlCol="0"/>
            <a:lstStyle/>
            <a:p/>
          </p:txBody>
        </p:sp>
      </p:grpSp>
      <p:sp>
        <p:nvSpPr>
          <p:cNvPr id="7" name="object 5"/>
          <p:cNvSpPr txBox="1"/>
          <p:nvPr/>
        </p:nvSpPr>
        <p:spPr>
          <a:xfrm>
            <a:off x="437515" y="429895"/>
            <a:ext cx="5912485" cy="505460"/>
          </a:xfrm>
          <a:prstGeom prst="rect">
            <a:avLst/>
          </a:prstGeom>
        </p:spPr>
        <p:txBody>
          <a:bodyPr vert="horz" wrap="square" lIns="0" tIns="13335" rIns="0" bIns="0" rtlCol="0">
            <a:spAutoFit/>
          </a:bodyPr>
          <a:lstStyle/>
          <a:p>
            <a:pPr marL="12700">
              <a:lnSpc>
                <a:spcPct val="100000"/>
              </a:lnSpc>
              <a:spcBef>
                <a:spcPts val="105"/>
              </a:spcBef>
            </a:pPr>
            <a:r>
              <a:rPr lang="zh-CN" sz="3200" b="1" spc="790" dirty="0">
                <a:solidFill>
                  <a:srgbClr val="CC0000"/>
                </a:solidFill>
                <a:latin typeface="宋体" panose="02010600030101010101" pitchFamily="2" charset="-122"/>
                <a:ea typeface="宋体" panose="02010600030101010101" pitchFamily="2" charset="-122"/>
                <a:cs typeface="黑体" panose="02010609060101010101" charset="-122"/>
              </a:rPr>
              <a:t>总结</a:t>
            </a:r>
            <a:endParaRPr lang="zh-CN" sz="3200" b="1" spc="790" dirty="0">
              <a:solidFill>
                <a:srgbClr val="CC0000"/>
              </a:solidFill>
              <a:latin typeface="宋体" panose="02010600030101010101" pitchFamily="2" charset="-122"/>
              <a:ea typeface="宋体" panose="02010600030101010101" pitchFamily="2" charset="-122"/>
              <a:cs typeface="黑体" panose="02010609060101010101" charset="-122"/>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grpSp>
        <p:nvGrpSpPr>
          <p:cNvPr id="2" name="object 2"/>
          <p:cNvGrpSpPr/>
          <p:nvPr/>
        </p:nvGrpSpPr>
        <p:grpSpPr>
          <a:xfrm>
            <a:off x="2209800" y="3243072"/>
            <a:ext cx="7772400" cy="114300"/>
            <a:chOff x="685800" y="3243072"/>
            <a:chExt cx="7772400" cy="114300"/>
          </a:xfrm>
        </p:grpSpPr>
        <p:sp>
          <p:nvSpPr>
            <p:cNvPr id="3" name="object 3"/>
            <p:cNvSpPr/>
            <p:nvPr/>
          </p:nvSpPr>
          <p:spPr>
            <a:xfrm>
              <a:off x="685800" y="3247644"/>
              <a:ext cx="4803775" cy="109855"/>
            </a:xfrm>
            <a:custGeom>
              <a:avLst/>
              <a:gdLst/>
              <a:ahLst/>
              <a:cxnLst/>
              <a:rect l="l" t="t" r="r" b="b"/>
              <a:pathLst>
                <a:path w="4803775" h="109854">
                  <a:moveTo>
                    <a:pt x="4803394" y="0"/>
                  </a:moveTo>
                  <a:lnTo>
                    <a:pt x="0" y="0"/>
                  </a:lnTo>
                  <a:lnTo>
                    <a:pt x="0" y="109727"/>
                  </a:lnTo>
                  <a:lnTo>
                    <a:pt x="4803394" y="109727"/>
                  </a:lnTo>
                  <a:lnTo>
                    <a:pt x="4803394" y="0"/>
                  </a:lnTo>
                  <a:close/>
                </a:path>
              </a:pathLst>
            </a:custGeom>
            <a:solidFill>
              <a:srgbClr val="CC0000"/>
            </a:solidFill>
          </p:spPr>
          <p:txBody>
            <a:bodyPr wrap="square" lIns="0" tIns="0" rIns="0" bIns="0" rtlCol="0"/>
            <a:lstStyle/>
            <a:p/>
          </p:txBody>
        </p:sp>
        <p:sp>
          <p:nvSpPr>
            <p:cNvPr id="4" name="object 4"/>
            <p:cNvSpPr/>
            <p:nvPr/>
          </p:nvSpPr>
          <p:spPr>
            <a:xfrm>
              <a:off x="685800" y="3247644"/>
              <a:ext cx="7772400" cy="0"/>
            </a:xfrm>
            <a:custGeom>
              <a:avLst/>
              <a:gdLst/>
              <a:ahLst/>
              <a:cxnLst/>
              <a:rect l="l" t="t" r="r" b="b"/>
              <a:pathLst>
                <a:path w="7772400">
                  <a:moveTo>
                    <a:pt x="0" y="0"/>
                  </a:moveTo>
                  <a:lnTo>
                    <a:pt x="7772400" y="0"/>
                  </a:lnTo>
                </a:path>
              </a:pathLst>
            </a:custGeom>
            <a:ln w="9144">
              <a:solidFill>
                <a:srgbClr val="CC0000"/>
              </a:solidFill>
            </a:ln>
          </p:spPr>
          <p:txBody>
            <a:bodyPr wrap="square" lIns="0" tIns="0" rIns="0" bIns="0" rtlCol="0"/>
            <a:lstStyle/>
            <a:p/>
          </p:txBody>
        </p:sp>
      </p:grpSp>
      <p:sp>
        <p:nvSpPr>
          <p:cNvPr id="5" name="object 5"/>
          <p:cNvSpPr txBox="1">
            <a:spLocks noGrp="1"/>
          </p:cNvSpPr>
          <p:nvPr>
            <p:ph type="title"/>
          </p:nvPr>
        </p:nvSpPr>
        <p:spPr>
          <a:xfrm>
            <a:off x="2209800" y="1831975"/>
            <a:ext cx="7553325" cy="935990"/>
          </a:xfrm>
          <a:prstGeom prst="rect">
            <a:avLst/>
          </a:prstGeom>
        </p:spPr>
        <p:txBody>
          <a:bodyPr vert="horz" wrap="square" lIns="0" tIns="12700" rIns="0" bIns="0" rtlCol="0">
            <a:spAutoFit/>
          </a:bodyPr>
          <a:lstStyle/>
          <a:p>
            <a:pPr marL="12700" algn="ctr">
              <a:lnSpc>
                <a:spcPct val="100000"/>
              </a:lnSpc>
              <a:spcBef>
                <a:spcPts val="100"/>
              </a:spcBef>
            </a:pPr>
            <a:r>
              <a:rPr lang="zh-CN" altLang="en-US" sz="6000" spc="-5" dirty="0">
                <a:solidFill>
                  <a:srgbClr val="3333CC"/>
                </a:solidFill>
                <a:latin typeface="宋体" panose="02010600030101010101" pitchFamily="2" charset="-122"/>
                <a:ea typeface="宋体" panose="02010600030101010101" pitchFamily="2" charset="-122"/>
                <a:cs typeface="黑体" panose="02010609060101010101" charset="-122"/>
              </a:rPr>
              <a:t>谢谢各位</a:t>
            </a:r>
            <a:endParaRPr lang="zh-CN" altLang="en-US" sz="6000" spc="-5" dirty="0">
              <a:solidFill>
                <a:srgbClr val="3333CC"/>
              </a:solidFill>
              <a:latin typeface="宋体" panose="02010600030101010101" pitchFamily="2" charset="-122"/>
              <a:ea typeface="宋体" panose="02010600030101010101" pitchFamily="2" charset="-122"/>
              <a:cs typeface="黑体" panose="02010609060101010101" charset="-122"/>
            </a:endParaRPr>
          </a:p>
        </p:txBody>
      </p:sp>
      <p:pic>
        <p:nvPicPr>
          <p:cNvPr id="6" name="object 6"/>
          <p:cNvPicPr/>
          <p:nvPr/>
        </p:nvPicPr>
        <p:blipFill>
          <a:blip r:embed="rId2" cstate="print"/>
          <a:stretch>
            <a:fillRect/>
          </a:stretch>
        </p:blipFill>
        <p:spPr>
          <a:xfrm>
            <a:off x="9552431" y="44196"/>
            <a:ext cx="1068324" cy="845819"/>
          </a:xfrm>
          <a:prstGeom prst="rect">
            <a:avLst/>
          </a:prstGeom>
        </p:spPr>
      </p:pic>
      <p:sp>
        <p:nvSpPr>
          <p:cNvPr id="8" name="文本框 7"/>
          <p:cNvSpPr txBox="1"/>
          <p:nvPr/>
        </p:nvSpPr>
        <p:spPr>
          <a:xfrm>
            <a:off x="4018280" y="3961130"/>
            <a:ext cx="4217035" cy="953135"/>
          </a:xfrm>
          <a:prstGeom prst="rect">
            <a:avLst/>
          </a:prstGeom>
          <a:noFill/>
        </p:spPr>
        <p:txBody>
          <a:bodyPr wrap="square" rtlCol="0">
            <a:spAutoFit/>
          </a:bodyPr>
          <a:p>
            <a:pPr algn="ctr"/>
            <a:r>
              <a:rPr lang="zh-CN" altLang="en-US" sz="2800" b="1">
                <a:latin typeface="宋体" panose="02010600030101010101" pitchFamily="2" charset="-122"/>
                <a:ea typeface="宋体" panose="02010600030101010101" pitchFamily="2" charset="-122"/>
                <a:cs typeface="宋体" panose="02010600030101010101" pitchFamily="2" charset="-122"/>
              </a:rPr>
              <a:t>华中科技大学</a:t>
            </a:r>
            <a:r>
              <a:rPr lang="en-US" altLang="zh-CN" sz="2800" b="1">
                <a:latin typeface="宋体" panose="02010600030101010101" pitchFamily="2" charset="-122"/>
                <a:ea typeface="宋体" panose="02010600030101010101" pitchFamily="2" charset="-122"/>
                <a:cs typeface="宋体" panose="02010600030101010101" pitchFamily="2" charset="-122"/>
              </a:rPr>
              <a:t> </a:t>
            </a:r>
            <a:r>
              <a:rPr lang="zh-CN" altLang="en-US" sz="2800" b="1">
                <a:latin typeface="宋体" panose="02010600030101010101" pitchFamily="2" charset="-122"/>
                <a:ea typeface="宋体" panose="02010600030101010101" pitchFamily="2" charset="-122"/>
                <a:cs typeface="宋体" panose="02010600030101010101" pitchFamily="2" charset="-122"/>
              </a:rPr>
              <a:t>马世拓</a:t>
            </a:r>
            <a:endParaRPr lang="zh-CN" altLang="en-US" sz="2800" b="1">
              <a:latin typeface="宋体" panose="02010600030101010101" pitchFamily="2" charset="-122"/>
              <a:ea typeface="宋体" panose="02010600030101010101" pitchFamily="2" charset="-122"/>
              <a:cs typeface="宋体" panose="02010600030101010101" pitchFamily="2" charset="-122"/>
            </a:endParaRPr>
          </a:p>
          <a:p>
            <a:pPr algn="ctr"/>
            <a:r>
              <a:rPr lang="en-US" altLang="zh-CN" sz="2800" b="1">
                <a:latin typeface="宋体" panose="02010600030101010101" pitchFamily="2" charset="-122"/>
                <a:ea typeface="宋体" panose="02010600030101010101" pitchFamily="2" charset="-122"/>
                <a:cs typeface="宋体" panose="02010600030101010101" pitchFamily="2" charset="-122"/>
              </a:rPr>
              <a:t>2793055528@qq.com</a:t>
            </a:r>
            <a:endParaRPr lang="en-US" altLang="zh-CN" sz="2800" b="1">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r>
              <a:rPr lang="zh-CN" altLang="en-US" sz="3200">
                <a:latin typeface="宋体" panose="02010600030101010101" pitchFamily="2" charset="-122"/>
                <a:ea typeface="宋体" panose="02010600030101010101" pitchFamily="2" charset="-122"/>
              </a:rPr>
              <a:t>成对比较矩阵的性质</a:t>
            </a:r>
            <a:endParaRPr lang="zh-CN" altLang="en-US" sz="3200">
              <a:latin typeface="宋体" panose="02010600030101010101" pitchFamily="2" charset="-122"/>
              <a:ea typeface="宋体" panose="02010600030101010101" pitchFamily="2" charset="-122"/>
            </a:endParaRPr>
          </a:p>
          <a:p>
            <a:r>
              <a:rPr lang="en-US" altLang="zh-CN" sz="3200">
                <a:latin typeface="宋体" panose="02010600030101010101" pitchFamily="2" charset="-122"/>
                <a:ea typeface="宋体" panose="02010600030101010101" pitchFamily="2" charset="-122"/>
              </a:rPr>
              <a:t>1. </a:t>
            </a:r>
            <a:r>
              <a:rPr lang="zh-CN" altLang="en-US" sz="3200">
                <a:latin typeface="宋体" panose="02010600030101010101" pitchFamily="2" charset="-122"/>
                <a:ea typeface="宋体" panose="02010600030101010101" pitchFamily="2" charset="-122"/>
              </a:rPr>
              <a:t>对角线元素为</a:t>
            </a:r>
            <a:r>
              <a:rPr lang="en-US" altLang="zh-CN" sz="3200">
                <a:latin typeface="宋体" panose="02010600030101010101" pitchFamily="2" charset="-122"/>
                <a:ea typeface="宋体" panose="02010600030101010101" pitchFamily="2" charset="-122"/>
              </a:rPr>
              <a:t>1</a:t>
            </a:r>
            <a:endParaRPr lang="en-US" altLang="zh-CN" sz="3200">
              <a:latin typeface="宋体" panose="02010600030101010101" pitchFamily="2" charset="-122"/>
              <a:ea typeface="宋体" panose="02010600030101010101" pitchFamily="2" charset="-122"/>
            </a:endParaRPr>
          </a:p>
          <a:p>
            <a:r>
              <a:rPr lang="en-US" altLang="zh-CN" sz="3200">
                <a:latin typeface="宋体" panose="02010600030101010101" pitchFamily="2" charset="-122"/>
                <a:ea typeface="宋体" panose="02010600030101010101" pitchFamily="2" charset="-122"/>
              </a:rPr>
              <a:t>2. </a:t>
            </a:r>
            <a:r>
              <a:rPr lang="zh-CN" altLang="en-US" sz="3200">
                <a:latin typeface="宋体" panose="02010600030101010101" pitchFamily="2" charset="-122"/>
                <a:ea typeface="宋体" panose="02010600030101010101" pitchFamily="2" charset="-122"/>
              </a:rPr>
              <a:t>对称元素求乘积为</a:t>
            </a:r>
            <a:r>
              <a:rPr lang="en-US" altLang="zh-CN" sz="3200">
                <a:latin typeface="宋体" panose="02010600030101010101" pitchFamily="2" charset="-122"/>
                <a:ea typeface="宋体" panose="02010600030101010101" pitchFamily="2" charset="-122"/>
              </a:rPr>
              <a:t>1</a:t>
            </a:r>
            <a:endParaRPr lang="en-US" altLang="zh-CN" sz="3200">
              <a:latin typeface="宋体" panose="02010600030101010101" pitchFamily="2" charset="-122"/>
              <a:ea typeface="宋体" panose="02010600030101010101" pitchFamily="2" charset="-122"/>
            </a:endParaRPr>
          </a:p>
          <a:p>
            <a:r>
              <a:rPr lang="en-US" altLang="zh-CN" sz="3200">
                <a:latin typeface="宋体" panose="02010600030101010101" pitchFamily="2" charset="-122"/>
                <a:ea typeface="宋体" panose="02010600030101010101" pitchFamily="2" charset="-122"/>
              </a:rPr>
              <a:t>3. </a:t>
            </a:r>
            <a:r>
              <a:rPr lang="zh-CN" altLang="en-US" sz="3200">
                <a:latin typeface="宋体" panose="02010600030101010101" pitchFamily="2" charset="-122"/>
                <a:ea typeface="宋体" panose="02010600030101010101" pitchFamily="2" charset="-122"/>
              </a:rPr>
              <a:t>比较值尽可能取奇数</a:t>
            </a:r>
            <a:endParaRPr lang="zh-CN" altLang="en-US" sz="3200">
              <a:latin typeface="宋体" panose="02010600030101010101" pitchFamily="2" charset="-122"/>
              <a:ea typeface="宋体" panose="02010600030101010101" pitchFamily="2" charset="-122"/>
            </a:endParaRPr>
          </a:p>
        </p:txBody>
      </p:sp>
      <p:grpSp>
        <p:nvGrpSpPr>
          <p:cNvPr id="4" name="object 2"/>
          <p:cNvGrpSpPr/>
          <p:nvPr/>
        </p:nvGrpSpPr>
        <p:grpSpPr>
          <a:xfrm>
            <a:off x="194818" y="1062481"/>
            <a:ext cx="7958455" cy="114300"/>
            <a:chOff x="574548" y="1048511"/>
            <a:chExt cx="7958455" cy="114300"/>
          </a:xfrm>
        </p:grpSpPr>
        <p:sp>
          <p:nvSpPr>
            <p:cNvPr id="5" name="object 3"/>
            <p:cNvSpPr/>
            <p:nvPr/>
          </p:nvSpPr>
          <p:spPr>
            <a:xfrm>
              <a:off x="574548" y="1053083"/>
              <a:ext cx="4655820" cy="109855"/>
            </a:xfrm>
            <a:custGeom>
              <a:avLst/>
              <a:gdLst/>
              <a:ahLst/>
              <a:cxnLst/>
              <a:rect l="l" t="t" r="r" b="b"/>
              <a:pathLst>
                <a:path w="4655820" h="109855">
                  <a:moveTo>
                    <a:pt x="4655566" y="0"/>
                  </a:moveTo>
                  <a:lnTo>
                    <a:pt x="0" y="0"/>
                  </a:lnTo>
                  <a:lnTo>
                    <a:pt x="0" y="109727"/>
                  </a:lnTo>
                  <a:lnTo>
                    <a:pt x="4655566" y="109727"/>
                  </a:lnTo>
                  <a:lnTo>
                    <a:pt x="4655566" y="0"/>
                  </a:lnTo>
                  <a:close/>
                </a:path>
              </a:pathLst>
            </a:custGeom>
            <a:solidFill>
              <a:srgbClr val="CC0000"/>
            </a:solidFill>
          </p:spPr>
          <p:txBody>
            <a:bodyPr wrap="square" lIns="0" tIns="0" rIns="0" bIns="0" rtlCol="0"/>
            <a:lstStyle/>
            <a:p/>
          </p:txBody>
        </p:sp>
        <p:sp>
          <p:nvSpPr>
            <p:cNvPr id="6" name="object 4"/>
            <p:cNvSpPr/>
            <p:nvPr/>
          </p:nvSpPr>
          <p:spPr>
            <a:xfrm>
              <a:off x="574548" y="1053083"/>
              <a:ext cx="7958455" cy="0"/>
            </a:xfrm>
            <a:custGeom>
              <a:avLst/>
              <a:gdLst/>
              <a:ahLst/>
              <a:cxnLst/>
              <a:rect l="l" t="t" r="r" b="b"/>
              <a:pathLst>
                <a:path w="7958455">
                  <a:moveTo>
                    <a:pt x="0" y="0"/>
                  </a:moveTo>
                  <a:lnTo>
                    <a:pt x="7958328" y="0"/>
                  </a:lnTo>
                </a:path>
              </a:pathLst>
            </a:custGeom>
            <a:ln w="9144">
              <a:solidFill>
                <a:srgbClr val="CC0000"/>
              </a:solidFill>
            </a:ln>
          </p:spPr>
          <p:txBody>
            <a:bodyPr wrap="square" lIns="0" tIns="0" rIns="0" bIns="0" rtlCol="0"/>
            <a:lstStyle/>
            <a:p/>
          </p:txBody>
        </p:sp>
      </p:grpSp>
      <p:sp>
        <p:nvSpPr>
          <p:cNvPr id="7" name="object 5"/>
          <p:cNvSpPr txBox="1"/>
          <p:nvPr/>
        </p:nvSpPr>
        <p:spPr>
          <a:xfrm>
            <a:off x="437515" y="429895"/>
            <a:ext cx="4272915" cy="505460"/>
          </a:xfrm>
          <a:prstGeom prst="rect">
            <a:avLst/>
          </a:prstGeom>
        </p:spPr>
        <p:txBody>
          <a:bodyPr vert="horz" wrap="square" lIns="0" tIns="13335" rIns="0" bIns="0" rtlCol="0">
            <a:spAutoFit/>
          </a:bodyPr>
          <a:lstStyle/>
          <a:p>
            <a:pPr marL="12700">
              <a:lnSpc>
                <a:spcPct val="100000"/>
              </a:lnSpc>
              <a:spcBef>
                <a:spcPts val="105"/>
              </a:spcBef>
            </a:pPr>
            <a:r>
              <a:rPr lang="en-US" altLang="zh-CN" sz="3200" b="1" spc="790" dirty="0">
                <a:solidFill>
                  <a:srgbClr val="CC0000"/>
                </a:solidFill>
                <a:latin typeface="宋体" panose="02010600030101010101" pitchFamily="2" charset="-122"/>
                <a:ea typeface="宋体" panose="02010600030101010101" pitchFamily="2" charset="-122"/>
                <a:cs typeface="黑体" panose="02010609060101010101" charset="-122"/>
              </a:rPr>
              <a:t>4.1 </a:t>
            </a:r>
            <a:r>
              <a:rPr lang="zh-CN" altLang="en-US" sz="3200" b="1" spc="790" dirty="0">
                <a:solidFill>
                  <a:srgbClr val="CC0000"/>
                </a:solidFill>
                <a:latin typeface="宋体" panose="02010600030101010101" pitchFamily="2" charset="-122"/>
                <a:ea typeface="宋体" panose="02010600030101010101" pitchFamily="2" charset="-122"/>
                <a:cs typeface="黑体" panose="02010609060101010101" charset="-122"/>
              </a:rPr>
              <a:t>层次分析法</a:t>
            </a:r>
            <a:endParaRPr lang="zh-CN" altLang="en-US" sz="3200" b="1" spc="790" dirty="0">
              <a:solidFill>
                <a:srgbClr val="CC0000"/>
              </a:solidFill>
              <a:latin typeface="宋体" panose="02010600030101010101" pitchFamily="2" charset="-122"/>
              <a:ea typeface="宋体" panose="02010600030101010101" pitchFamily="2" charset="-122"/>
              <a:cs typeface="黑体" panose="02010609060101010101" charset="-122"/>
            </a:endParaRPr>
          </a:p>
        </p:txBody>
      </p:sp>
      <p:graphicFrame>
        <p:nvGraphicFramePr>
          <p:cNvPr id="2" name="对象 1">
            <a:hlinkClick r:id="" action="ppaction://ole?verb="/>
          </p:cNvPr>
          <p:cNvGraphicFramePr>
            <a:graphicFrameLocks noChangeAspect="1"/>
          </p:cNvGraphicFramePr>
          <p:nvPr/>
        </p:nvGraphicFramePr>
        <p:xfrm>
          <a:off x="6177280" y="3187065"/>
          <a:ext cx="1275715" cy="483235"/>
        </p:xfrm>
        <a:graphic>
          <a:graphicData uri="http://schemas.openxmlformats.org/presentationml/2006/ole">
            <mc:AlternateContent xmlns:mc="http://schemas.openxmlformats.org/markup-compatibility/2006">
              <mc:Choice xmlns:v="urn:schemas-microsoft-com:vml" Requires="v">
                <p:oleObj spid="_x0000_s1025" name="" r:id="rId1" imgW="601980" imgH="227965" progId="Equation.AxMath">
                  <p:embed/>
                </p:oleObj>
              </mc:Choice>
              <mc:Fallback>
                <p:oleObj name="" r:id="rId1" imgW="601980" imgH="227965" progId="Equation.AxMath">
                  <p:embed/>
                  <p:pic>
                    <p:nvPicPr>
                      <p:cNvPr id="0" name="图片 1024"/>
                      <p:cNvPicPr/>
                      <p:nvPr/>
                    </p:nvPicPr>
                    <p:blipFill>
                      <a:blip r:embed="rId2"/>
                      <a:stretch>
                        <a:fillRect/>
                      </a:stretch>
                    </p:blipFill>
                    <p:spPr>
                      <a:xfrm>
                        <a:off x="6177280" y="3187065"/>
                        <a:ext cx="1275715" cy="483235"/>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r>
              <a:rPr lang="en-US" altLang="zh-CN" sz="3200">
                <a:latin typeface="宋体" panose="02010600030101010101" pitchFamily="2" charset="-122"/>
                <a:ea typeface="宋体" panose="02010600030101010101" pitchFamily="2" charset="-122"/>
              </a:rPr>
              <a:t>RI-CI</a:t>
            </a:r>
            <a:r>
              <a:rPr lang="zh-CN" altLang="en-US" sz="3200">
                <a:latin typeface="宋体" panose="02010600030101010101" pitchFamily="2" charset="-122"/>
                <a:ea typeface="宋体" panose="02010600030101010101" pitchFamily="2" charset="-122"/>
              </a:rPr>
              <a:t>检验（一致性检验）</a:t>
            </a:r>
            <a:endParaRPr lang="en-US" altLang="zh-CN" sz="3200">
              <a:latin typeface="宋体" panose="02010600030101010101" pitchFamily="2" charset="-122"/>
              <a:ea typeface="宋体" panose="02010600030101010101" pitchFamily="2" charset="-122"/>
            </a:endParaRPr>
          </a:p>
        </p:txBody>
      </p:sp>
      <p:grpSp>
        <p:nvGrpSpPr>
          <p:cNvPr id="4" name="object 2"/>
          <p:cNvGrpSpPr/>
          <p:nvPr/>
        </p:nvGrpSpPr>
        <p:grpSpPr>
          <a:xfrm>
            <a:off x="194818" y="1062481"/>
            <a:ext cx="7958455" cy="114300"/>
            <a:chOff x="574548" y="1048511"/>
            <a:chExt cx="7958455" cy="114300"/>
          </a:xfrm>
        </p:grpSpPr>
        <p:sp>
          <p:nvSpPr>
            <p:cNvPr id="5" name="object 3"/>
            <p:cNvSpPr/>
            <p:nvPr/>
          </p:nvSpPr>
          <p:spPr>
            <a:xfrm>
              <a:off x="574548" y="1053083"/>
              <a:ext cx="4655820" cy="109855"/>
            </a:xfrm>
            <a:custGeom>
              <a:avLst/>
              <a:gdLst/>
              <a:ahLst/>
              <a:cxnLst/>
              <a:rect l="l" t="t" r="r" b="b"/>
              <a:pathLst>
                <a:path w="4655820" h="109855">
                  <a:moveTo>
                    <a:pt x="4655566" y="0"/>
                  </a:moveTo>
                  <a:lnTo>
                    <a:pt x="0" y="0"/>
                  </a:lnTo>
                  <a:lnTo>
                    <a:pt x="0" y="109727"/>
                  </a:lnTo>
                  <a:lnTo>
                    <a:pt x="4655566" y="109727"/>
                  </a:lnTo>
                  <a:lnTo>
                    <a:pt x="4655566" y="0"/>
                  </a:lnTo>
                  <a:close/>
                </a:path>
              </a:pathLst>
            </a:custGeom>
            <a:solidFill>
              <a:srgbClr val="CC0000"/>
            </a:solidFill>
          </p:spPr>
          <p:txBody>
            <a:bodyPr wrap="square" lIns="0" tIns="0" rIns="0" bIns="0" rtlCol="0"/>
            <a:lstStyle/>
            <a:p/>
          </p:txBody>
        </p:sp>
        <p:sp>
          <p:nvSpPr>
            <p:cNvPr id="6" name="object 4"/>
            <p:cNvSpPr/>
            <p:nvPr/>
          </p:nvSpPr>
          <p:spPr>
            <a:xfrm>
              <a:off x="574548" y="1053083"/>
              <a:ext cx="7958455" cy="0"/>
            </a:xfrm>
            <a:custGeom>
              <a:avLst/>
              <a:gdLst/>
              <a:ahLst/>
              <a:cxnLst/>
              <a:rect l="l" t="t" r="r" b="b"/>
              <a:pathLst>
                <a:path w="7958455">
                  <a:moveTo>
                    <a:pt x="0" y="0"/>
                  </a:moveTo>
                  <a:lnTo>
                    <a:pt x="7958328" y="0"/>
                  </a:lnTo>
                </a:path>
              </a:pathLst>
            </a:custGeom>
            <a:ln w="9144">
              <a:solidFill>
                <a:srgbClr val="CC0000"/>
              </a:solidFill>
            </a:ln>
          </p:spPr>
          <p:txBody>
            <a:bodyPr wrap="square" lIns="0" tIns="0" rIns="0" bIns="0" rtlCol="0"/>
            <a:lstStyle/>
            <a:p/>
          </p:txBody>
        </p:sp>
      </p:grpSp>
      <p:sp>
        <p:nvSpPr>
          <p:cNvPr id="7" name="object 5"/>
          <p:cNvSpPr txBox="1"/>
          <p:nvPr/>
        </p:nvSpPr>
        <p:spPr>
          <a:xfrm>
            <a:off x="437515" y="429895"/>
            <a:ext cx="4272915" cy="505460"/>
          </a:xfrm>
          <a:prstGeom prst="rect">
            <a:avLst/>
          </a:prstGeom>
        </p:spPr>
        <p:txBody>
          <a:bodyPr vert="horz" wrap="square" lIns="0" tIns="13335" rIns="0" bIns="0" rtlCol="0">
            <a:spAutoFit/>
          </a:bodyPr>
          <a:lstStyle/>
          <a:p>
            <a:pPr marL="12700">
              <a:lnSpc>
                <a:spcPct val="100000"/>
              </a:lnSpc>
              <a:spcBef>
                <a:spcPts val="105"/>
              </a:spcBef>
            </a:pPr>
            <a:r>
              <a:rPr lang="en-US" altLang="zh-CN" sz="3200" b="1" spc="790" dirty="0">
                <a:solidFill>
                  <a:srgbClr val="CC0000"/>
                </a:solidFill>
                <a:latin typeface="宋体" panose="02010600030101010101" pitchFamily="2" charset="-122"/>
                <a:ea typeface="宋体" panose="02010600030101010101" pitchFamily="2" charset="-122"/>
                <a:cs typeface="黑体" panose="02010609060101010101" charset="-122"/>
              </a:rPr>
              <a:t>4.1 </a:t>
            </a:r>
            <a:r>
              <a:rPr lang="zh-CN" altLang="en-US" sz="3200" b="1" spc="790" dirty="0">
                <a:solidFill>
                  <a:srgbClr val="CC0000"/>
                </a:solidFill>
                <a:latin typeface="宋体" panose="02010600030101010101" pitchFamily="2" charset="-122"/>
                <a:ea typeface="宋体" panose="02010600030101010101" pitchFamily="2" charset="-122"/>
                <a:cs typeface="黑体" panose="02010609060101010101" charset="-122"/>
              </a:rPr>
              <a:t>层次分析法</a:t>
            </a:r>
            <a:endParaRPr lang="zh-CN" altLang="en-US" sz="3200" b="1" spc="790" dirty="0">
              <a:solidFill>
                <a:srgbClr val="CC0000"/>
              </a:solidFill>
              <a:latin typeface="宋体" panose="02010600030101010101" pitchFamily="2" charset="-122"/>
              <a:ea typeface="宋体" panose="02010600030101010101" pitchFamily="2" charset="-122"/>
              <a:cs typeface="黑体" panose="02010609060101010101" charset="-122"/>
            </a:endParaRPr>
          </a:p>
        </p:txBody>
      </p:sp>
      <p:graphicFrame>
        <p:nvGraphicFramePr>
          <p:cNvPr id="2" name="对象 1">
            <a:hlinkClick r:id="" action="ppaction://ole?verb="/>
          </p:cNvPr>
          <p:cNvGraphicFramePr>
            <a:graphicFrameLocks noChangeAspect="1"/>
          </p:cNvGraphicFramePr>
          <p:nvPr/>
        </p:nvGraphicFramePr>
        <p:xfrm>
          <a:off x="4831080" y="2929255"/>
          <a:ext cx="1528445" cy="788035"/>
        </p:xfrm>
        <a:graphic>
          <a:graphicData uri="http://schemas.openxmlformats.org/presentationml/2006/ole">
            <mc:AlternateContent xmlns:mc="http://schemas.openxmlformats.org/markup-compatibility/2006">
              <mc:Choice xmlns:v="urn:schemas-microsoft-com:vml" Requires="v">
                <p:oleObj spid="_x0000_s2049" name="" r:id="rId1" imgW="806450" imgH="415925" progId="Equation.AxMath">
                  <p:embed/>
                </p:oleObj>
              </mc:Choice>
              <mc:Fallback>
                <p:oleObj name="" r:id="rId1" imgW="806450" imgH="415925" progId="Equation.AxMath">
                  <p:embed/>
                  <p:pic>
                    <p:nvPicPr>
                      <p:cNvPr id="0" name="图片 2048"/>
                      <p:cNvPicPr/>
                      <p:nvPr/>
                    </p:nvPicPr>
                    <p:blipFill>
                      <a:blip r:embed="rId2"/>
                      <a:stretch>
                        <a:fillRect/>
                      </a:stretch>
                    </p:blipFill>
                    <p:spPr>
                      <a:xfrm>
                        <a:off x="4831080" y="2929255"/>
                        <a:ext cx="1528445" cy="788035"/>
                      </a:xfrm>
                      <a:prstGeom prst="rect">
                        <a:avLst/>
                      </a:prstGeom>
                    </p:spPr>
                  </p:pic>
                </p:oleObj>
              </mc:Fallback>
            </mc:AlternateContent>
          </a:graphicData>
        </a:graphic>
      </p:graphicFrame>
      <p:sp>
        <p:nvSpPr>
          <p:cNvPr id="8" name="文本框 7"/>
          <p:cNvSpPr txBox="1"/>
          <p:nvPr/>
        </p:nvSpPr>
        <p:spPr>
          <a:xfrm>
            <a:off x="849630" y="2503805"/>
            <a:ext cx="10783570" cy="3692525"/>
          </a:xfrm>
          <a:prstGeom prst="rect">
            <a:avLst/>
          </a:prstGeom>
          <a:noFill/>
        </p:spPr>
        <p:txBody>
          <a:bodyPr wrap="square" rtlCol="0">
            <a:spAutoFit/>
          </a:bodyPr>
          <a:p>
            <a:r>
              <a:rPr lang="zh-CN" altLang="en-US"/>
              <a:t>对比较矩阵进行特征值分解，最大的特征值为</a:t>
            </a:r>
            <a:r>
              <a:rPr lang="en-US" altLang="zh-CN"/>
              <a:t>lambda</a:t>
            </a:r>
            <a:r>
              <a:rPr lang="zh-CN" altLang="en-US"/>
              <a:t>，那么定义</a:t>
            </a:r>
            <a:r>
              <a:rPr lang="en-US" altLang="zh-CN"/>
              <a:t>CI</a:t>
            </a:r>
            <a:r>
              <a:rPr lang="zh-CN" altLang="en-US"/>
              <a:t>：</a:t>
            </a:r>
            <a:endParaRPr lang="zh-CN" altLang="en-US"/>
          </a:p>
          <a:p>
            <a:endParaRPr lang="zh-CN" altLang="en-US"/>
          </a:p>
          <a:p>
            <a:endParaRPr lang="zh-CN" altLang="en-US"/>
          </a:p>
          <a:p>
            <a:endParaRPr lang="zh-CN" altLang="en-US"/>
          </a:p>
          <a:p>
            <a:r>
              <a:rPr lang="zh-CN" altLang="en-US"/>
              <a:t>另外定义</a:t>
            </a:r>
            <a:r>
              <a:rPr lang="en-US" altLang="zh-CN"/>
              <a:t>RI</a:t>
            </a:r>
            <a:r>
              <a:rPr lang="zh-CN" altLang="en-US"/>
              <a:t>表格（随机实验统计规律）</a:t>
            </a:r>
            <a:endParaRPr lang="zh-CN" altLang="en-US"/>
          </a:p>
          <a:p>
            <a:endParaRPr lang="zh-CN" altLang="en-US"/>
          </a:p>
          <a:p>
            <a:endParaRPr lang="zh-CN" altLang="en-US"/>
          </a:p>
          <a:p>
            <a:endParaRPr lang="zh-CN" altLang="en-US"/>
          </a:p>
          <a:p>
            <a:r>
              <a:rPr lang="zh-CN" altLang="en-US"/>
              <a:t>计算</a:t>
            </a:r>
            <a:r>
              <a:rPr lang="en-US" altLang="zh-CN"/>
              <a:t>CR</a:t>
            </a:r>
            <a:r>
              <a:rPr lang="zh-CN" altLang="en-US"/>
              <a:t>值：</a:t>
            </a:r>
            <a:endParaRPr lang="zh-CN" altLang="en-US"/>
          </a:p>
          <a:p>
            <a:endParaRPr lang="zh-CN" altLang="en-US"/>
          </a:p>
          <a:p>
            <a:endParaRPr lang="zh-CN" altLang="en-US"/>
          </a:p>
          <a:p>
            <a:endParaRPr lang="zh-CN" altLang="en-US"/>
          </a:p>
          <a:p>
            <a:r>
              <a:rPr lang="zh-CN" altLang="en-US"/>
              <a:t>一般，当一致性比率CR&lt;0.1时，认为A的不一致程度在容许范围内，有满意的一致性，通过一致性检验。</a:t>
            </a:r>
            <a:endParaRPr lang="zh-CN" altLang="en-US"/>
          </a:p>
        </p:txBody>
      </p:sp>
      <p:pic>
        <p:nvPicPr>
          <p:cNvPr id="100" name="图片 99"/>
          <p:cNvPicPr/>
          <p:nvPr/>
        </p:nvPicPr>
        <p:blipFill>
          <a:blip r:embed="rId3"/>
          <a:stretch>
            <a:fillRect/>
          </a:stretch>
        </p:blipFill>
        <p:spPr>
          <a:xfrm>
            <a:off x="2047876" y="3979863"/>
            <a:ext cx="8096249" cy="714375"/>
          </a:xfrm>
          <a:prstGeom prst="rect">
            <a:avLst/>
          </a:prstGeom>
          <a:noFill/>
          <a:ln w="9525">
            <a:noFill/>
          </a:ln>
        </p:spPr>
      </p:pic>
      <p:graphicFrame>
        <p:nvGraphicFramePr>
          <p:cNvPr id="9" name="对象 8">
            <a:hlinkClick r:id="" action="ppaction://ole?verb="/>
          </p:cNvPr>
          <p:cNvGraphicFramePr>
            <a:graphicFrameLocks noChangeAspect="1"/>
          </p:cNvGraphicFramePr>
          <p:nvPr/>
        </p:nvGraphicFramePr>
        <p:xfrm>
          <a:off x="5133975" y="5093970"/>
          <a:ext cx="1141730" cy="710565"/>
        </p:xfrm>
        <a:graphic>
          <a:graphicData uri="http://schemas.openxmlformats.org/presentationml/2006/ole">
            <mc:AlternateContent xmlns:mc="http://schemas.openxmlformats.org/markup-compatibility/2006">
              <mc:Choice xmlns:v="urn:schemas-microsoft-com:vml" Requires="v">
                <p:oleObj spid="_x0000_s2050" name="" r:id="rId4" imgW="668655" imgH="415925" progId="Equation.AxMath">
                  <p:embed/>
                </p:oleObj>
              </mc:Choice>
              <mc:Fallback>
                <p:oleObj name="" r:id="rId4" imgW="668655" imgH="415925" progId="Equation.AxMath">
                  <p:embed/>
                  <p:pic>
                    <p:nvPicPr>
                      <p:cNvPr id="0" name="图片 2049"/>
                      <p:cNvPicPr/>
                      <p:nvPr/>
                    </p:nvPicPr>
                    <p:blipFill>
                      <a:blip r:embed="rId5"/>
                      <a:stretch>
                        <a:fillRect/>
                      </a:stretch>
                    </p:blipFill>
                    <p:spPr>
                      <a:xfrm>
                        <a:off x="5133975" y="5093970"/>
                        <a:ext cx="1141730" cy="710565"/>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r>
              <a:rPr lang="zh-CN" altLang="en-US" sz="3200">
                <a:latin typeface="宋体" panose="02010600030101010101" pitchFamily="2" charset="-122"/>
                <a:ea typeface="宋体" panose="02010600030101010101" pitchFamily="2" charset="-122"/>
              </a:rPr>
              <a:t>层次分析法的流程</a:t>
            </a:r>
            <a:endParaRPr lang="zh-CN" altLang="en-US" sz="3200">
              <a:latin typeface="宋体" panose="02010600030101010101" pitchFamily="2" charset="-122"/>
              <a:ea typeface="宋体" panose="02010600030101010101" pitchFamily="2" charset="-122"/>
            </a:endParaRPr>
          </a:p>
        </p:txBody>
      </p:sp>
      <p:grpSp>
        <p:nvGrpSpPr>
          <p:cNvPr id="4" name="object 2"/>
          <p:cNvGrpSpPr/>
          <p:nvPr/>
        </p:nvGrpSpPr>
        <p:grpSpPr>
          <a:xfrm>
            <a:off x="194818" y="1062481"/>
            <a:ext cx="7958455" cy="114300"/>
            <a:chOff x="574548" y="1048511"/>
            <a:chExt cx="7958455" cy="114300"/>
          </a:xfrm>
        </p:grpSpPr>
        <p:sp>
          <p:nvSpPr>
            <p:cNvPr id="5" name="object 3"/>
            <p:cNvSpPr/>
            <p:nvPr/>
          </p:nvSpPr>
          <p:spPr>
            <a:xfrm>
              <a:off x="574548" y="1053083"/>
              <a:ext cx="4655820" cy="109855"/>
            </a:xfrm>
            <a:custGeom>
              <a:avLst/>
              <a:gdLst/>
              <a:ahLst/>
              <a:cxnLst/>
              <a:rect l="l" t="t" r="r" b="b"/>
              <a:pathLst>
                <a:path w="4655820" h="109855">
                  <a:moveTo>
                    <a:pt x="4655566" y="0"/>
                  </a:moveTo>
                  <a:lnTo>
                    <a:pt x="0" y="0"/>
                  </a:lnTo>
                  <a:lnTo>
                    <a:pt x="0" y="109727"/>
                  </a:lnTo>
                  <a:lnTo>
                    <a:pt x="4655566" y="109727"/>
                  </a:lnTo>
                  <a:lnTo>
                    <a:pt x="4655566" y="0"/>
                  </a:lnTo>
                  <a:close/>
                </a:path>
              </a:pathLst>
            </a:custGeom>
            <a:solidFill>
              <a:srgbClr val="CC0000"/>
            </a:solidFill>
          </p:spPr>
          <p:txBody>
            <a:bodyPr wrap="square" lIns="0" tIns="0" rIns="0" bIns="0" rtlCol="0"/>
            <a:lstStyle/>
            <a:p/>
          </p:txBody>
        </p:sp>
        <p:sp>
          <p:nvSpPr>
            <p:cNvPr id="6" name="object 4"/>
            <p:cNvSpPr/>
            <p:nvPr/>
          </p:nvSpPr>
          <p:spPr>
            <a:xfrm>
              <a:off x="574548" y="1053083"/>
              <a:ext cx="7958455" cy="0"/>
            </a:xfrm>
            <a:custGeom>
              <a:avLst/>
              <a:gdLst/>
              <a:ahLst/>
              <a:cxnLst/>
              <a:rect l="l" t="t" r="r" b="b"/>
              <a:pathLst>
                <a:path w="7958455">
                  <a:moveTo>
                    <a:pt x="0" y="0"/>
                  </a:moveTo>
                  <a:lnTo>
                    <a:pt x="7958328" y="0"/>
                  </a:lnTo>
                </a:path>
              </a:pathLst>
            </a:custGeom>
            <a:ln w="9144">
              <a:solidFill>
                <a:srgbClr val="CC0000"/>
              </a:solidFill>
            </a:ln>
          </p:spPr>
          <p:txBody>
            <a:bodyPr wrap="square" lIns="0" tIns="0" rIns="0" bIns="0" rtlCol="0"/>
            <a:lstStyle/>
            <a:p/>
          </p:txBody>
        </p:sp>
      </p:grpSp>
      <p:sp>
        <p:nvSpPr>
          <p:cNvPr id="7" name="object 5"/>
          <p:cNvSpPr txBox="1"/>
          <p:nvPr/>
        </p:nvSpPr>
        <p:spPr>
          <a:xfrm>
            <a:off x="437515" y="429895"/>
            <a:ext cx="4272915" cy="505460"/>
          </a:xfrm>
          <a:prstGeom prst="rect">
            <a:avLst/>
          </a:prstGeom>
        </p:spPr>
        <p:txBody>
          <a:bodyPr vert="horz" wrap="square" lIns="0" tIns="13335" rIns="0" bIns="0" rtlCol="0">
            <a:spAutoFit/>
          </a:bodyPr>
          <a:lstStyle/>
          <a:p>
            <a:pPr marL="12700">
              <a:lnSpc>
                <a:spcPct val="100000"/>
              </a:lnSpc>
              <a:spcBef>
                <a:spcPts val="105"/>
              </a:spcBef>
            </a:pPr>
            <a:r>
              <a:rPr lang="en-US" altLang="zh-CN" sz="3200" b="1" spc="790" dirty="0">
                <a:solidFill>
                  <a:srgbClr val="CC0000"/>
                </a:solidFill>
                <a:latin typeface="宋体" panose="02010600030101010101" pitchFamily="2" charset="-122"/>
                <a:ea typeface="宋体" panose="02010600030101010101" pitchFamily="2" charset="-122"/>
                <a:cs typeface="黑体" panose="02010609060101010101" charset="-122"/>
              </a:rPr>
              <a:t>4.1 </a:t>
            </a:r>
            <a:r>
              <a:rPr lang="zh-CN" altLang="en-US" sz="3200" b="1" spc="790" dirty="0">
                <a:solidFill>
                  <a:srgbClr val="CC0000"/>
                </a:solidFill>
                <a:latin typeface="宋体" panose="02010600030101010101" pitchFamily="2" charset="-122"/>
                <a:ea typeface="宋体" panose="02010600030101010101" pitchFamily="2" charset="-122"/>
                <a:cs typeface="黑体" panose="02010609060101010101" charset="-122"/>
              </a:rPr>
              <a:t>层次分析法</a:t>
            </a:r>
            <a:endParaRPr lang="zh-CN" altLang="en-US" sz="3200" b="1" spc="790" dirty="0">
              <a:solidFill>
                <a:srgbClr val="CC0000"/>
              </a:solidFill>
              <a:latin typeface="宋体" panose="02010600030101010101" pitchFamily="2" charset="-122"/>
              <a:ea typeface="宋体" panose="02010600030101010101" pitchFamily="2" charset="-122"/>
              <a:cs typeface="黑体" panose="02010609060101010101" charset="-122"/>
            </a:endParaRPr>
          </a:p>
        </p:txBody>
      </p:sp>
      <p:sp>
        <p:nvSpPr>
          <p:cNvPr id="2" name="Shape 681"/>
          <p:cNvSpPr/>
          <p:nvPr>
            <p:custDataLst>
              <p:tags r:id="rId1"/>
            </p:custDataLst>
          </p:nvPr>
        </p:nvSpPr>
        <p:spPr>
          <a:xfrm>
            <a:off x="938848" y="3517900"/>
            <a:ext cx="1778000" cy="1776413"/>
          </a:xfrm>
          <a:prstGeom prst="ellipse">
            <a:avLst/>
          </a:prstGeom>
          <a:solidFill>
            <a:srgbClr val="46597E"/>
          </a:solidFill>
          <a:ln>
            <a:noFill/>
          </a:ln>
        </p:spPr>
        <p:style>
          <a:lnRef idx="2">
            <a:srgbClr val="46597E">
              <a:shade val="50000"/>
            </a:srgbClr>
          </a:lnRef>
          <a:fillRef idx="1">
            <a:srgbClr val="46597E"/>
          </a:fillRef>
          <a:effectRef idx="0">
            <a:srgbClr val="46597E"/>
          </a:effectRef>
          <a:fontRef idx="minor">
            <a:sysClr val="window" lastClr="FFFFFF"/>
          </a:fontRef>
        </p:style>
        <p:txBody>
          <a:bodyPr anchor="ctr">
            <a:normAutofit/>
          </a:bodyPr>
          <a:lstStyle/>
          <a:p>
            <a:pPr algn="ctr">
              <a:defRPr/>
            </a:pPr>
            <a:r>
              <a:rPr lang="en-US" sz="2000" b="1" dirty="0">
                <a:solidFill>
                  <a:srgbClr val="FFFFFF"/>
                </a:solidFill>
                <a:latin typeface="Arial" panose="020B0604020202020204" pitchFamily="34" charset="0"/>
                <a:ea typeface="黑体" panose="02010609060101010101" charset="-122"/>
                <a:cs typeface="+mn-ea"/>
                <a:sym typeface="Arial" panose="020B0604020202020204" pitchFamily="34" charset="0"/>
              </a:rPr>
              <a:t>AHP</a:t>
            </a:r>
            <a:endParaRPr lang="en-US" sz="2000" b="1" dirty="0">
              <a:solidFill>
                <a:srgbClr val="FFFFFF"/>
              </a:solidFill>
              <a:latin typeface="Arial" panose="020B0604020202020204" pitchFamily="34" charset="0"/>
              <a:ea typeface="黑体" panose="02010609060101010101" charset="-122"/>
              <a:cs typeface="+mn-ea"/>
              <a:sym typeface="Arial" panose="020B0604020202020204" pitchFamily="34" charset="0"/>
            </a:endParaRPr>
          </a:p>
        </p:txBody>
      </p:sp>
      <p:sp>
        <p:nvSpPr>
          <p:cNvPr id="8" name="Shape 682"/>
          <p:cNvSpPr/>
          <p:nvPr>
            <p:custDataLst>
              <p:tags r:id="rId2"/>
            </p:custDataLst>
          </p:nvPr>
        </p:nvSpPr>
        <p:spPr>
          <a:xfrm>
            <a:off x="3636010" y="2386013"/>
            <a:ext cx="1211263" cy="1211262"/>
          </a:xfrm>
          <a:prstGeom prst="ellipse">
            <a:avLst/>
          </a:prstGeom>
          <a:solidFill>
            <a:srgbClr val="46597E"/>
          </a:solidFill>
          <a:ln>
            <a:noFill/>
          </a:ln>
        </p:spPr>
        <p:style>
          <a:lnRef idx="2">
            <a:srgbClr val="46597E">
              <a:shade val="50000"/>
            </a:srgbClr>
          </a:lnRef>
          <a:fillRef idx="1">
            <a:srgbClr val="46597E"/>
          </a:fillRef>
          <a:effectRef idx="0">
            <a:srgbClr val="46597E"/>
          </a:effectRef>
          <a:fontRef idx="minor">
            <a:sysClr val="window" lastClr="FFFFFF"/>
          </a:fontRef>
        </p:style>
        <p:txBody>
          <a:bodyPr wrap="none" anchor="ctr">
            <a:normAutofit/>
          </a:bodyPr>
          <a:lstStyle/>
          <a:p>
            <a:pPr algn="ctr">
              <a:defRPr/>
            </a:pPr>
            <a:r>
              <a:rPr lang="zh-CN" altLang="en-US" dirty="0">
                <a:solidFill>
                  <a:srgbClr val="FFFFFF"/>
                </a:solidFill>
                <a:sym typeface="Arial" panose="020B0604020202020204" pitchFamily="34" charset="0"/>
              </a:rPr>
              <a:t>顶层</a:t>
            </a:r>
            <a:endParaRPr lang="zh-CN" altLang="en-US" dirty="0">
              <a:solidFill>
                <a:srgbClr val="FFFFFF"/>
              </a:solidFill>
              <a:sym typeface="Arial" panose="020B0604020202020204" pitchFamily="34" charset="0"/>
            </a:endParaRPr>
          </a:p>
        </p:txBody>
      </p:sp>
      <p:sp>
        <p:nvSpPr>
          <p:cNvPr id="9" name="Shape 683"/>
          <p:cNvSpPr/>
          <p:nvPr>
            <p:custDataLst>
              <p:tags r:id="rId3"/>
            </p:custDataLst>
          </p:nvPr>
        </p:nvSpPr>
        <p:spPr>
          <a:xfrm>
            <a:off x="3636010" y="3800475"/>
            <a:ext cx="1211263" cy="1211263"/>
          </a:xfrm>
          <a:prstGeom prst="ellipse">
            <a:avLst/>
          </a:prstGeom>
          <a:solidFill>
            <a:srgbClr val="46597E"/>
          </a:solidFill>
          <a:ln>
            <a:noFill/>
          </a:ln>
        </p:spPr>
        <p:style>
          <a:lnRef idx="2">
            <a:srgbClr val="46597E">
              <a:shade val="50000"/>
            </a:srgbClr>
          </a:lnRef>
          <a:fillRef idx="1">
            <a:srgbClr val="46597E"/>
          </a:fillRef>
          <a:effectRef idx="0">
            <a:srgbClr val="46597E"/>
          </a:effectRef>
          <a:fontRef idx="minor">
            <a:sysClr val="window" lastClr="FFFFFF"/>
          </a:fontRef>
        </p:style>
        <p:txBody>
          <a:bodyPr wrap="none" anchor="ctr">
            <a:normAutofit/>
          </a:bodyPr>
          <a:lstStyle/>
          <a:p>
            <a:pPr algn="ctr">
              <a:defRPr/>
            </a:pPr>
            <a:r>
              <a:rPr lang="zh-CN" dirty="0">
                <a:solidFill>
                  <a:srgbClr val="FFFFFF"/>
                </a:solidFill>
                <a:sym typeface="Arial" panose="020B0604020202020204" pitchFamily="34" charset="0"/>
              </a:rPr>
              <a:t>中间层</a:t>
            </a:r>
            <a:endParaRPr lang="zh-CN" dirty="0">
              <a:solidFill>
                <a:srgbClr val="FFFFFF"/>
              </a:solidFill>
              <a:sym typeface="Arial" panose="020B0604020202020204" pitchFamily="34" charset="0"/>
            </a:endParaRPr>
          </a:p>
        </p:txBody>
      </p:sp>
      <p:sp>
        <p:nvSpPr>
          <p:cNvPr id="10" name="Shape 684"/>
          <p:cNvSpPr/>
          <p:nvPr>
            <p:custDataLst>
              <p:tags r:id="rId4"/>
            </p:custDataLst>
          </p:nvPr>
        </p:nvSpPr>
        <p:spPr>
          <a:xfrm>
            <a:off x="3636010" y="5214938"/>
            <a:ext cx="1211263" cy="1211262"/>
          </a:xfrm>
          <a:prstGeom prst="ellipse">
            <a:avLst/>
          </a:prstGeom>
          <a:solidFill>
            <a:srgbClr val="46597E"/>
          </a:solidFill>
          <a:ln>
            <a:noFill/>
          </a:ln>
        </p:spPr>
        <p:style>
          <a:lnRef idx="2">
            <a:srgbClr val="46597E">
              <a:shade val="50000"/>
            </a:srgbClr>
          </a:lnRef>
          <a:fillRef idx="1">
            <a:srgbClr val="46597E"/>
          </a:fillRef>
          <a:effectRef idx="0">
            <a:srgbClr val="46597E"/>
          </a:effectRef>
          <a:fontRef idx="minor">
            <a:sysClr val="window" lastClr="FFFFFF"/>
          </a:fontRef>
        </p:style>
        <p:txBody>
          <a:bodyPr wrap="none" anchor="ctr">
            <a:normAutofit/>
          </a:bodyPr>
          <a:lstStyle/>
          <a:p>
            <a:pPr algn="ctr">
              <a:defRPr/>
            </a:pPr>
            <a:r>
              <a:rPr lang="zh-CN" dirty="0">
                <a:solidFill>
                  <a:srgbClr val="FFFFFF"/>
                </a:solidFill>
                <a:sym typeface="Arial" panose="020B0604020202020204" pitchFamily="34" charset="0"/>
              </a:rPr>
              <a:t>底层</a:t>
            </a:r>
            <a:endParaRPr lang="zh-CN" dirty="0">
              <a:solidFill>
                <a:srgbClr val="FFFFFF"/>
              </a:solidFill>
              <a:sym typeface="Arial" panose="020B0604020202020204" pitchFamily="34" charset="0"/>
            </a:endParaRPr>
          </a:p>
        </p:txBody>
      </p:sp>
      <p:sp>
        <p:nvSpPr>
          <p:cNvPr id="11" name="Shape 686"/>
          <p:cNvSpPr/>
          <p:nvPr>
            <p:custDataLst>
              <p:tags r:id="rId5"/>
            </p:custDataLst>
          </p:nvPr>
        </p:nvSpPr>
        <p:spPr bwMode="auto">
          <a:xfrm flipH="1" flipV="1">
            <a:off x="2783523" y="4406900"/>
            <a:ext cx="766762" cy="0"/>
          </a:xfrm>
          <a:prstGeom prst="line">
            <a:avLst/>
          </a:prstGeom>
          <a:noFill/>
          <a:ln w="38100" cap="flat">
            <a:solidFill>
              <a:srgbClr val="5F5F5F">
                <a:lumMod val="50000"/>
                <a:lumOff val="50000"/>
              </a:srgbClr>
            </a:solidFill>
            <a:prstDash val="solid"/>
            <a:miter lim="400000"/>
            <a:headEnd type="triangle" w="med" len="med"/>
          </a:ln>
          <a:effectLst/>
        </p:spPr>
        <p:txBody>
          <a:bodyPr lIns="25400" tIns="25400" rIns="25400" bIns="25400" anchor="ctr">
            <a:normAutofit fontScale="25000" lnSpcReduction="20000"/>
          </a:bodyPr>
          <a:lstStyle/>
          <a:p>
            <a:pPr algn="ctr" eaLnBrk="1" hangingPunct="1">
              <a:spcBef>
                <a:spcPts val="0"/>
              </a:spcBef>
              <a:spcAft>
                <a:spcPts val="0"/>
              </a:spcAft>
              <a:defRPr sz="1200">
                <a:solidFill>
                  <a:srgbClr val="000000"/>
                </a:solidFill>
                <a:latin typeface="Helvetica"/>
                <a:ea typeface="Helvetica"/>
                <a:cs typeface="Helvetica"/>
                <a:sym typeface="Helvetica"/>
              </a:defRPr>
            </a:pPr>
            <a:endParaRPr sz="800">
              <a:solidFill>
                <a:srgbClr val="FFFFFF"/>
              </a:solidFill>
              <a:sym typeface="Arial" panose="020B0604020202020204" pitchFamily="34" charset="0"/>
            </a:endParaRPr>
          </a:p>
        </p:txBody>
      </p:sp>
      <p:sp>
        <p:nvSpPr>
          <p:cNvPr id="12" name="Shape 687"/>
          <p:cNvSpPr/>
          <p:nvPr>
            <p:custDataLst>
              <p:tags r:id="rId6"/>
            </p:custDataLst>
          </p:nvPr>
        </p:nvSpPr>
        <p:spPr bwMode="auto">
          <a:xfrm>
            <a:off x="2459673" y="3005138"/>
            <a:ext cx="1092200" cy="493712"/>
          </a:xfrm>
          <a:custGeom>
            <a:avLst/>
            <a:gdLst/>
            <a:ahLst/>
            <a:cxnLst>
              <a:cxn ang="0">
                <a:pos x="wd2" y="hd2"/>
              </a:cxn>
              <a:cxn ang="5400000">
                <a:pos x="wd2" y="hd2"/>
              </a:cxn>
              <a:cxn ang="10800000">
                <a:pos x="wd2" y="hd2"/>
              </a:cxn>
              <a:cxn ang="16200000">
                <a:pos x="wd2" y="hd2"/>
              </a:cxn>
            </a:cxnLst>
            <a:rect l="0" t="0" r="r" b="b"/>
            <a:pathLst>
              <a:path w="21600" h="16987" extrusionOk="0">
                <a:moveTo>
                  <a:pt x="21600" y="901"/>
                </a:moveTo>
                <a:cubicBezTo>
                  <a:pt x="7274" y="-4613"/>
                  <a:pt x="0" y="16987"/>
                  <a:pt x="0" y="16987"/>
                </a:cubicBezTo>
              </a:path>
            </a:pathLst>
          </a:custGeom>
          <a:noFill/>
          <a:ln w="38100" cap="flat">
            <a:solidFill>
              <a:srgbClr val="5F5F5F">
                <a:lumMod val="50000"/>
                <a:lumOff val="50000"/>
              </a:srgbClr>
            </a:solidFill>
            <a:prstDash val="solid"/>
            <a:miter lim="400000"/>
            <a:headEnd type="triangle" w="med" len="med"/>
          </a:ln>
          <a:effectLst/>
        </p:spPr>
        <p:txBody>
          <a:bodyPr lIns="25400" tIns="25400" rIns="25400" bIns="25400" anchor="ctr">
            <a:normAutofit/>
          </a:bodyPr>
          <a:lstStyle/>
          <a:p>
            <a:pPr algn="ctr" defTabSz="292100" eaLnBrk="1" hangingPunct="1">
              <a:lnSpc>
                <a:spcPct val="110000"/>
              </a:lnSpc>
              <a:spcBef>
                <a:spcPts val="1500"/>
              </a:spcBef>
              <a:spcAft>
                <a:spcPts val="0"/>
              </a:spcAft>
              <a:defRPr sz="2000">
                <a:solidFill>
                  <a:srgbClr val="4C4C4C"/>
                </a:solidFill>
                <a:latin typeface="Helvetica Neue Light"/>
                <a:ea typeface="Helvetica Neue Light"/>
                <a:cs typeface="Helvetica Neue Light"/>
                <a:sym typeface="Helvetica Neue Light"/>
              </a:defRPr>
            </a:pPr>
            <a:endParaRPr sz="1400">
              <a:solidFill>
                <a:srgbClr val="FFFFFF"/>
              </a:solidFill>
              <a:sym typeface="Arial" panose="020B0604020202020204" pitchFamily="34" charset="0"/>
            </a:endParaRPr>
          </a:p>
        </p:txBody>
      </p:sp>
      <p:sp>
        <p:nvSpPr>
          <p:cNvPr id="13" name="Shape 688"/>
          <p:cNvSpPr/>
          <p:nvPr>
            <p:custDataLst>
              <p:tags r:id="rId7"/>
            </p:custDataLst>
          </p:nvPr>
        </p:nvSpPr>
        <p:spPr bwMode="auto">
          <a:xfrm rot="10800000" flipH="1">
            <a:off x="2459673" y="5314950"/>
            <a:ext cx="1092200" cy="493713"/>
          </a:xfrm>
          <a:custGeom>
            <a:avLst/>
            <a:gdLst/>
            <a:ahLst/>
            <a:cxnLst>
              <a:cxn ang="0">
                <a:pos x="wd2" y="hd2"/>
              </a:cxn>
              <a:cxn ang="5400000">
                <a:pos x="wd2" y="hd2"/>
              </a:cxn>
              <a:cxn ang="10800000">
                <a:pos x="wd2" y="hd2"/>
              </a:cxn>
              <a:cxn ang="16200000">
                <a:pos x="wd2" y="hd2"/>
              </a:cxn>
            </a:cxnLst>
            <a:rect l="0" t="0" r="r" b="b"/>
            <a:pathLst>
              <a:path w="21600" h="16987" extrusionOk="0">
                <a:moveTo>
                  <a:pt x="21600" y="901"/>
                </a:moveTo>
                <a:cubicBezTo>
                  <a:pt x="7274" y="-4613"/>
                  <a:pt x="0" y="16987"/>
                  <a:pt x="0" y="16987"/>
                </a:cubicBezTo>
              </a:path>
            </a:pathLst>
          </a:custGeom>
          <a:noFill/>
          <a:ln w="38100" cap="flat">
            <a:solidFill>
              <a:srgbClr val="5F5F5F">
                <a:lumMod val="50000"/>
                <a:lumOff val="50000"/>
              </a:srgbClr>
            </a:solidFill>
            <a:prstDash val="solid"/>
            <a:miter lim="400000"/>
            <a:headEnd type="triangle" w="med" len="med"/>
          </a:ln>
          <a:effectLst/>
        </p:spPr>
        <p:txBody>
          <a:bodyPr lIns="25400" tIns="25400" rIns="25400" bIns="25400" anchor="ctr">
            <a:normAutofit/>
          </a:bodyPr>
          <a:lstStyle/>
          <a:p>
            <a:pPr algn="ctr" defTabSz="292100" eaLnBrk="1" hangingPunct="1">
              <a:lnSpc>
                <a:spcPct val="110000"/>
              </a:lnSpc>
              <a:spcBef>
                <a:spcPts val="1500"/>
              </a:spcBef>
              <a:spcAft>
                <a:spcPts val="0"/>
              </a:spcAft>
              <a:defRPr sz="2000">
                <a:solidFill>
                  <a:srgbClr val="4C4C4C"/>
                </a:solidFill>
                <a:latin typeface="Helvetica Neue Light"/>
                <a:ea typeface="Helvetica Neue Light"/>
                <a:cs typeface="Helvetica Neue Light"/>
                <a:sym typeface="Helvetica Neue Light"/>
              </a:defRPr>
            </a:pPr>
            <a:endParaRPr sz="1400">
              <a:solidFill>
                <a:srgbClr val="FFFFFF"/>
              </a:solidFill>
              <a:sym typeface="Arial" panose="020B0604020202020204" pitchFamily="34" charset="0"/>
            </a:endParaRPr>
          </a:p>
        </p:txBody>
      </p:sp>
      <p:sp>
        <p:nvSpPr>
          <p:cNvPr id="15" name="文本框 14"/>
          <p:cNvSpPr txBox="1"/>
          <p:nvPr>
            <p:custDataLst>
              <p:tags r:id="rId8"/>
            </p:custDataLst>
          </p:nvPr>
        </p:nvSpPr>
        <p:spPr>
          <a:xfrm>
            <a:off x="5074400" y="2386013"/>
            <a:ext cx="6187052" cy="398780"/>
          </a:xfrm>
          <a:prstGeom prst="rect">
            <a:avLst/>
          </a:prstGeom>
          <a:noFill/>
        </p:spPr>
        <p:txBody>
          <a:bodyPr wrap="square" rtlCol="0">
            <a:spAutoFit/>
          </a:bodyPr>
          <a:lstStyle/>
          <a:p>
            <a:r>
              <a:rPr lang="zh-CN" altLang="en-US" sz="2000" b="1" dirty="0">
                <a:solidFill>
                  <a:srgbClr val="46597E"/>
                </a:solidFill>
                <a:latin typeface="Arial" panose="020B0604020202020204" pitchFamily="34" charset="0"/>
                <a:ea typeface="黑体" panose="02010609060101010101" charset="-122"/>
                <a:cs typeface="+mn-ea"/>
              </a:rPr>
              <a:t>评价目标层</a:t>
            </a:r>
            <a:endParaRPr lang="zh-CN" altLang="en-US" sz="2000" b="1" dirty="0">
              <a:solidFill>
                <a:srgbClr val="46597E"/>
              </a:solidFill>
              <a:latin typeface="Arial" panose="020B0604020202020204" pitchFamily="34" charset="0"/>
              <a:ea typeface="黑体" panose="02010609060101010101" charset="-122"/>
              <a:cs typeface="+mn-ea"/>
            </a:endParaRPr>
          </a:p>
        </p:txBody>
      </p:sp>
      <p:sp>
        <p:nvSpPr>
          <p:cNvPr id="16" name="文本框 15"/>
          <p:cNvSpPr txBox="1"/>
          <p:nvPr>
            <p:custDataLst>
              <p:tags r:id="rId9"/>
            </p:custDataLst>
          </p:nvPr>
        </p:nvSpPr>
        <p:spPr>
          <a:xfrm>
            <a:off x="5074400" y="3928743"/>
            <a:ext cx="6187052" cy="398780"/>
          </a:xfrm>
          <a:prstGeom prst="rect">
            <a:avLst/>
          </a:prstGeom>
          <a:noFill/>
        </p:spPr>
        <p:txBody>
          <a:bodyPr wrap="square" rtlCol="0">
            <a:spAutoFit/>
          </a:bodyPr>
          <a:lstStyle/>
          <a:p>
            <a:r>
              <a:rPr lang="zh-CN" altLang="en-US" sz="2000" b="1" dirty="0">
                <a:solidFill>
                  <a:srgbClr val="46597E"/>
                </a:solidFill>
                <a:latin typeface="Arial" panose="020B0604020202020204" pitchFamily="34" charset="0"/>
                <a:ea typeface="黑体" panose="02010609060101010101" charset="-122"/>
                <a:cs typeface="+mn-ea"/>
              </a:rPr>
              <a:t>准则变量层</a:t>
            </a:r>
            <a:endParaRPr lang="zh-CN" altLang="en-US" sz="2000" b="1" dirty="0">
              <a:solidFill>
                <a:srgbClr val="46597E"/>
              </a:solidFill>
              <a:latin typeface="Arial" panose="020B0604020202020204" pitchFamily="34" charset="0"/>
              <a:ea typeface="黑体" panose="02010609060101010101" charset="-122"/>
              <a:cs typeface="+mn-ea"/>
            </a:endParaRPr>
          </a:p>
        </p:txBody>
      </p:sp>
      <p:sp>
        <p:nvSpPr>
          <p:cNvPr id="17" name="文本框 16"/>
          <p:cNvSpPr txBox="1"/>
          <p:nvPr>
            <p:custDataLst>
              <p:tags r:id="rId10"/>
            </p:custDataLst>
          </p:nvPr>
        </p:nvSpPr>
        <p:spPr>
          <a:xfrm>
            <a:off x="5074400" y="5333622"/>
            <a:ext cx="6187052" cy="398780"/>
          </a:xfrm>
          <a:prstGeom prst="rect">
            <a:avLst/>
          </a:prstGeom>
          <a:noFill/>
        </p:spPr>
        <p:txBody>
          <a:bodyPr wrap="square" rtlCol="0">
            <a:spAutoFit/>
          </a:bodyPr>
          <a:lstStyle/>
          <a:p>
            <a:r>
              <a:rPr lang="zh-CN" altLang="en-US" sz="2000" b="1" dirty="0">
                <a:solidFill>
                  <a:srgbClr val="46597E"/>
                </a:solidFill>
                <a:latin typeface="Arial" panose="020B0604020202020204" pitchFamily="34" charset="0"/>
                <a:ea typeface="黑体" panose="02010609060101010101" charset="-122"/>
                <a:cs typeface="+mn-ea"/>
              </a:rPr>
              <a:t>候选方案层</a:t>
            </a:r>
            <a:endParaRPr lang="zh-CN" altLang="en-US" sz="2000" b="1" dirty="0">
              <a:solidFill>
                <a:srgbClr val="46597E"/>
              </a:solidFill>
              <a:latin typeface="Arial" panose="020B0604020202020204" pitchFamily="34" charset="0"/>
              <a:ea typeface="黑体" panose="02010609060101010101" charset="-122"/>
              <a:cs typeface="+mn-ea"/>
            </a:endParaRPr>
          </a:p>
        </p:txBody>
      </p:sp>
      <p:sp>
        <p:nvSpPr>
          <p:cNvPr id="18" name="文本框 17"/>
          <p:cNvSpPr txBox="1"/>
          <p:nvPr>
            <p:custDataLst>
              <p:tags r:id="rId11"/>
            </p:custDataLst>
          </p:nvPr>
        </p:nvSpPr>
        <p:spPr>
          <a:xfrm>
            <a:off x="5074401" y="5783003"/>
            <a:ext cx="6187051" cy="743414"/>
          </a:xfrm>
          <a:prstGeom prst="rect">
            <a:avLst/>
          </a:prstGeom>
        </p:spPr>
        <p:txBody>
          <a:bodyPr wrap="square" anchor="t" anchorCtr="0">
            <a:normAutofit/>
          </a:bodyPr>
          <a:lstStyle>
            <a:defPPr>
              <a:defRPr lang="zh-CN"/>
            </a:defPPr>
            <a:lvl1pPr>
              <a:lnSpc>
                <a:spcPct val="120000"/>
              </a:lnSpc>
              <a:defRPr>
                <a:solidFill>
                  <a:srgbClr val="5F5F5F">
                    <a:lumMod val="50000"/>
                    <a:lumOff val="50000"/>
                  </a:srgbClr>
                </a:solidFill>
              </a:defRPr>
            </a:lvl1pPr>
          </a:lstStyle>
          <a:p>
            <a:r>
              <a:rPr lang="zh-CN" altLang="en-US"/>
              <a:t>样本可以构成方案</a:t>
            </a:r>
            <a:endParaRPr lang="zh-CN" altLang="en-US"/>
          </a:p>
        </p:txBody>
      </p:sp>
      <p:sp>
        <p:nvSpPr>
          <p:cNvPr id="19" name="文本框 18"/>
          <p:cNvSpPr txBox="1"/>
          <p:nvPr>
            <p:custDataLst>
              <p:tags r:id="rId12"/>
            </p:custDataLst>
          </p:nvPr>
        </p:nvSpPr>
        <p:spPr>
          <a:xfrm>
            <a:off x="5074401" y="4328854"/>
            <a:ext cx="6187051" cy="743414"/>
          </a:xfrm>
          <a:prstGeom prst="rect">
            <a:avLst/>
          </a:prstGeom>
        </p:spPr>
        <p:txBody>
          <a:bodyPr wrap="square" anchor="t" anchorCtr="0">
            <a:normAutofit lnSpcReduction="10000"/>
          </a:bodyPr>
          <a:lstStyle>
            <a:defPPr>
              <a:defRPr lang="zh-CN"/>
            </a:defPPr>
            <a:lvl1pPr>
              <a:lnSpc>
                <a:spcPct val="120000"/>
              </a:lnSpc>
              <a:defRPr>
                <a:solidFill>
                  <a:srgbClr val="5F5F5F">
                    <a:lumMod val="50000"/>
                    <a:lumOff val="50000"/>
                  </a:srgbClr>
                </a:solidFill>
              </a:defRPr>
            </a:lvl1pPr>
          </a:lstStyle>
          <a:p>
            <a:r>
              <a:rPr lang="zh-CN" altLang="en-US"/>
              <a:t>变量通常需要查找大量文献，以及为什么选择这些变量。这些是可以说理的大户。或者德尔菲法发放专家问卷。</a:t>
            </a:r>
            <a:endParaRPr lang="zh-CN" altLang="en-US"/>
          </a:p>
        </p:txBody>
      </p:sp>
      <p:sp>
        <p:nvSpPr>
          <p:cNvPr id="20" name="文本框 19"/>
          <p:cNvSpPr txBox="1"/>
          <p:nvPr>
            <p:custDataLst>
              <p:tags r:id="rId13"/>
            </p:custDataLst>
          </p:nvPr>
        </p:nvSpPr>
        <p:spPr>
          <a:xfrm>
            <a:off x="5074401" y="2836605"/>
            <a:ext cx="6187051" cy="743414"/>
          </a:xfrm>
          <a:prstGeom prst="rect">
            <a:avLst/>
          </a:prstGeom>
        </p:spPr>
        <p:txBody>
          <a:bodyPr wrap="square" anchor="t" anchorCtr="0">
            <a:normAutofit/>
          </a:bodyPr>
          <a:lstStyle>
            <a:defPPr>
              <a:defRPr lang="zh-CN"/>
            </a:defPPr>
            <a:lvl1pPr>
              <a:lnSpc>
                <a:spcPct val="120000"/>
              </a:lnSpc>
              <a:defRPr>
                <a:solidFill>
                  <a:srgbClr val="5F5F5F">
                    <a:lumMod val="50000"/>
                    <a:lumOff val="50000"/>
                  </a:srgbClr>
                </a:solidFill>
              </a:defRPr>
            </a:lvl1pPr>
          </a:lstStyle>
          <a:p>
            <a:r>
              <a:rPr lang="zh-CN" altLang="en-US"/>
              <a:t>通常目标是明确的，问题中会存在明确的目标</a:t>
            </a:r>
            <a:endParaRPr lang="zh-CN" altLang="en-US"/>
          </a:p>
        </p:txBody>
      </p:sp>
    </p:spTree>
  </p:cSld>
  <p:clrMapOvr>
    <a:masterClrMapping/>
  </p:clrMapOvr>
  <p:timing>
    <p:tnLst>
      <p:par>
        <p:cTn id="1" dur="indefinite" restart="never" nodeType="tmRoot"/>
      </p:par>
    </p:tnLst>
  </p:timing>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00.xml><?xml version="1.0" encoding="utf-8"?>
<p:tagLst xmlns:p="http://schemas.openxmlformats.org/presentationml/2006/main">
  <p:tag name="KSO_WM_TAG_VERSION" val="1.0"/>
  <p:tag name="KSO_WM_BEAUTIFY_FLAG" val="#wm#"/>
  <p:tag name="KSO_WM_TEMPLATE_CATEGORY" val="diagram"/>
  <p:tag name="KSO_WM_TEMPLATE_INDEX" val="160596"/>
  <p:tag name="KSO_WM_UNIT_TYPE" val="n_h_h_f"/>
  <p:tag name="KSO_WM_UNIT_INDEX" val="1_2_1_1"/>
  <p:tag name="KSO_WM_UNIT_ID" val="diagram160596_2*n_h_h_f*1_2_1_1"/>
  <p:tag name="KSO_WM_UNIT_LAYERLEVEL" val="1_1_1_1"/>
  <p:tag name="KSO_WM_UNIT_VALUE" val="12"/>
  <p:tag name="KSO_WM_UNIT_HIGHLIGHT" val="0"/>
  <p:tag name="KSO_WM_UNIT_COMPATIBLE" val="0"/>
  <p:tag name="KSO_WM_DIAGRAM_GROUP_CODE" val="n1-1"/>
  <p:tag name="KSO_WM_UNIT_PRESET_TEXT" val="Lorem ipsum dolor"/>
  <p:tag name="KSO_WM_UNIT_NOCLEAR" val="0"/>
  <p:tag name="KSO_WM_UNIT_DIAGRAM_ISNUMVISUAL" val="0"/>
  <p:tag name="KSO_WM_UNIT_DIAGRAM_ISREFERUNIT" val="0"/>
  <p:tag name="KSO_WM_UNIT_TEXT_FILL_FORE_SCHEMECOLOR_INDEX" val="13"/>
  <p:tag name="KSO_WM_UNIT_TEXT_FILL_TYPE" val="1"/>
</p:tagLst>
</file>

<file path=ppt/tags/tag101.xml><?xml version="1.0" encoding="utf-8"?>
<p:tagLst xmlns:p="http://schemas.openxmlformats.org/presentationml/2006/main">
  <p:tag name="KSO_WM_TAG_VERSION" val="1.0"/>
  <p:tag name="KSO_WM_BEAUTIFY_FLAG" val="#wm#"/>
  <p:tag name="KSO_WM_TEMPLATE_CATEGORY" val="diagram"/>
  <p:tag name="KSO_WM_TEMPLATE_INDEX" val="160596"/>
  <p:tag name="KSO_WM_UNIT_TYPE" val="n_h_h_i"/>
  <p:tag name="KSO_WM_UNIT_INDEX" val="1_2_1_1"/>
  <p:tag name="KSO_WM_UNIT_ID" val="diagram160596_2*n_h_h_i*1_2_1_1"/>
  <p:tag name="KSO_WM_UNIT_LAYERLEVEL" val="1_1_1_1"/>
  <p:tag name="KSO_WM_DIAGRAM_GROUP_CODE" val="n1-1"/>
  <p:tag name="KSO_WM_UNIT_HIGHLIGHT" val="0"/>
  <p:tag name="KSO_WM_UNIT_COMPATIBLE" val="0"/>
  <p:tag name="KSO_WM_UNIT_DIAGRAM_ISNUMVISUAL" val="0"/>
  <p:tag name="KSO_WM_UNIT_DIAGRAM_ISREFERUNIT" val="0"/>
  <p:tag name="KSO_WM_UNIT_FILL_FORE_SCHEMECOLOR_INDEX" val="5"/>
  <p:tag name="KSO_WM_UNIT_FILL_TYPE" val="1"/>
</p:tagLst>
</file>

<file path=ppt/tags/tag102.xml><?xml version="1.0" encoding="utf-8"?>
<p:tagLst xmlns:p="http://schemas.openxmlformats.org/presentationml/2006/main">
  <p:tag name="KSO_WM_TAG_VERSION" val="1.0"/>
  <p:tag name="KSO_WM_BEAUTIFY_FLAG" val="#wm#"/>
  <p:tag name="KSO_WM_UNIT_TYPE" val="i"/>
  <p:tag name="KSO_WM_UNIT_ID" val="diagram160596_2*i*4"/>
  <p:tag name="KSO_WM_TEMPLATE_CATEGORY" val="diagram"/>
  <p:tag name="KSO_WM_TEMPLATE_INDEX" val="160596"/>
  <p:tag name="KSO_WM_UNIT_INDEX" val="4"/>
  <p:tag name="KSO_WM_UNIT_HIGHLIGHT" val="0"/>
  <p:tag name="KSO_WM_UNIT_COMPATIBLE" val="0"/>
  <p:tag name="KSO_WM_UNIT_DIAGRAM_ISNUMVISUAL" val="0"/>
  <p:tag name="KSO_WM_UNIT_DIAGRAM_ISREFERUNIT" val="0"/>
  <p:tag name="KSO_WM_DIAGRAM_GROUP_CODE" val="n1-1"/>
  <p:tag name="KSO_WM_UNIT_LAYERLEVEL" val="1"/>
</p:tagLst>
</file>

<file path=ppt/tags/tag103.xml><?xml version="1.0" encoding="utf-8"?>
<p:tagLst xmlns:p="http://schemas.openxmlformats.org/presentationml/2006/main">
  <p:tag name="KSO_WM_TAG_VERSION" val="1.0"/>
  <p:tag name="KSO_WM_BEAUTIFY_FLAG" val="#wm#"/>
  <p:tag name="KSO_WM_TEMPLATE_CATEGORY" val="diagram"/>
  <p:tag name="KSO_WM_TEMPLATE_INDEX" val="160596"/>
  <p:tag name="KSO_WM_UNIT_TYPE" val="n_h_h_i"/>
  <p:tag name="KSO_WM_UNIT_INDEX" val="1_2_2_1"/>
  <p:tag name="KSO_WM_UNIT_ID" val="diagram160596_2*n_h_h_i*1_2_2_1"/>
  <p:tag name="KSO_WM_UNIT_LAYERLEVEL" val="1_1_1_1"/>
  <p:tag name="KSO_WM_DIAGRAM_GROUP_CODE" val="n1-1"/>
  <p:tag name="KSO_WM_UNIT_HIGHLIGHT" val="0"/>
  <p:tag name="KSO_WM_UNIT_COMPATIBLE" val="0"/>
  <p:tag name="KSO_WM_UNIT_DIAGRAM_ISNUMVISUAL" val="0"/>
  <p:tag name="KSO_WM_UNIT_DIAGRAM_ISREFERUNIT" val="0"/>
  <p:tag name="KSO_WM_UNIT_FILL_FORE_SCHEMECOLOR_INDEX" val="6"/>
  <p:tag name="KSO_WM_UNIT_FILL_TYPE" val="1"/>
</p:tagLst>
</file>

<file path=ppt/tags/tag104.xml><?xml version="1.0" encoding="utf-8"?>
<p:tagLst xmlns:p="http://schemas.openxmlformats.org/presentationml/2006/main">
  <p:tag name="KSO_WM_TAG_VERSION" val="1.0"/>
  <p:tag name="KSO_WM_BEAUTIFY_FLAG" val="#wm#"/>
  <p:tag name="KSO_WM_TEMPLATE_CATEGORY" val="diagram"/>
  <p:tag name="KSO_WM_TEMPLATE_INDEX" val="160596"/>
  <p:tag name="KSO_WM_UNIT_TYPE" val="n_h_h_f"/>
  <p:tag name="KSO_WM_UNIT_INDEX" val="1_2_2_1"/>
  <p:tag name="KSO_WM_UNIT_ID" val="diagram160596_2*n_h_h_f*1_2_2_1"/>
  <p:tag name="KSO_WM_UNIT_LAYERLEVEL" val="1_1_1_1"/>
  <p:tag name="KSO_WM_UNIT_VALUE" val="12"/>
  <p:tag name="KSO_WM_UNIT_HIGHLIGHT" val="0"/>
  <p:tag name="KSO_WM_UNIT_COMPATIBLE" val="0"/>
  <p:tag name="KSO_WM_DIAGRAM_GROUP_CODE" val="n1-1"/>
  <p:tag name="KSO_WM_UNIT_PRESET_TEXT" val="Lorem ipsum dolor"/>
  <p:tag name="KSO_WM_UNIT_NOCLEAR" val="0"/>
  <p:tag name="KSO_WM_UNIT_DIAGRAM_ISNUMVISUAL" val="0"/>
  <p:tag name="KSO_WM_UNIT_DIAGRAM_ISREFERUNIT" val="0"/>
  <p:tag name="KSO_WM_UNIT_TEXT_FILL_FORE_SCHEMECOLOR_INDEX" val="13"/>
  <p:tag name="KSO_WM_UNIT_TEXT_FILL_TYPE" val="1"/>
</p:tagLst>
</file>

<file path=ppt/tags/tag105.xml><?xml version="1.0" encoding="utf-8"?>
<p:tagLst xmlns:p="http://schemas.openxmlformats.org/presentationml/2006/main">
  <p:tag name="KSO_WM_TAG_VERSION" val="1.0"/>
  <p:tag name="KSO_WM_BEAUTIFY_FLAG" val="#wm#"/>
  <p:tag name="KSO_WM_UNIT_TYPE" val="i"/>
  <p:tag name="KSO_WM_UNIT_ID" val="diagram160596_2*i*2"/>
  <p:tag name="KSO_WM_TEMPLATE_CATEGORY" val="diagram"/>
  <p:tag name="KSO_WM_TEMPLATE_INDEX" val="160596"/>
  <p:tag name="KSO_WM_UNIT_INDEX" val="2"/>
  <p:tag name="KSO_WM_UNIT_HIGHLIGHT" val="0"/>
  <p:tag name="KSO_WM_UNIT_COMPATIBLE" val="0"/>
  <p:tag name="KSO_WM_UNIT_DIAGRAM_ISNUMVISUAL" val="0"/>
  <p:tag name="KSO_WM_UNIT_DIAGRAM_ISREFERUNIT" val="0"/>
  <p:tag name="KSO_WM_DIAGRAM_GROUP_CODE" val="n1-1"/>
  <p:tag name="KSO_WM_UNIT_LAYERLEVEL" val="1"/>
</p:tagLst>
</file>

<file path=ppt/tags/tag106.xml><?xml version="1.0" encoding="utf-8"?>
<p:tagLst xmlns:p="http://schemas.openxmlformats.org/presentationml/2006/main">
  <p:tag name="KSO_WM_TAG_VERSION" val="1.0"/>
  <p:tag name="KSO_WM_BEAUTIFY_FLAG" val="#wm#"/>
  <p:tag name="KSO_WM_TEMPLATE_CATEGORY" val="diagram"/>
  <p:tag name="KSO_WM_TEMPLATE_INDEX" val="160596"/>
  <p:tag name="KSO_WM_UNIT_TYPE" val="n_h_f"/>
  <p:tag name="KSO_WM_UNIT_INDEX" val="1_1_1"/>
  <p:tag name="KSO_WM_UNIT_ID" val="diagram160596_2*n_h_f*1_1_1"/>
  <p:tag name="KSO_WM_UNIT_LAYERLEVEL" val="1_1_1"/>
  <p:tag name="KSO_WM_UNIT_VALUE" val="45"/>
  <p:tag name="KSO_WM_UNIT_HIGHLIGHT" val="0"/>
  <p:tag name="KSO_WM_UNIT_COMPATIBLE" val="0"/>
  <p:tag name="KSO_WM_DIAGRAM_GROUP_CODE" val="n1-1"/>
  <p:tag name="KSO_WM_UNIT_PRESET_TEXT" val="LOREM IPSUM LOREM IPSUM"/>
  <p:tag name="KSO_WM_UNIT_NOCLEAR" val="0"/>
  <p:tag name="KSO_WM_UNIT_DIAGRAM_ISNUMVISUAL" val="0"/>
  <p:tag name="KSO_WM_UNIT_DIAGRAM_ISREFERUNIT" val="0"/>
  <p:tag name="KSO_WM_UNIT_FILL_FORE_SCHEMECOLOR_INDEX" val="5"/>
  <p:tag name="KSO_WM_UNIT_FILL_TYPE" val="1"/>
</p:tagLst>
</file>

<file path=ppt/tags/tag107.xml><?xml version="1.0" encoding="utf-8"?>
<p:tagLst xmlns:p="http://schemas.openxmlformats.org/presentationml/2006/main">
  <p:tag name="KSO_WM_TAG_VERSION" val="1.0"/>
  <p:tag name="KSO_WM_BEAUTIFY_FLAG" val="#wm#"/>
  <p:tag name="KSO_WM_TEMPLATE_CATEGORY" val="diagram"/>
  <p:tag name="KSO_WM_TEMPLATE_INDEX" val="160596"/>
  <p:tag name="KSO_WM_UNIT_TYPE" val="n_i"/>
  <p:tag name="KSO_WM_UNIT_INDEX" val="1_1"/>
  <p:tag name="KSO_WM_UNIT_ID" val="diagram160596_2*n_i*1_1"/>
  <p:tag name="KSO_WM_UNIT_LAYERLEVEL" val="1_1"/>
  <p:tag name="KSO_WM_DIAGRAM_GROUP_CODE" val="n1-1"/>
  <p:tag name="KSO_WM_UNIT_HIGHLIGHT" val="0"/>
  <p:tag name="KSO_WM_UNIT_COMPATIBLE" val="0"/>
  <p:tag name="KSO_WM_UNIT_DIAGRAM_ISNUMVISUAL" val="0"/>
  <p:tag name="KSO_WM_UNIT_DIAGRAM_ISREFERUNIT" val="0"/>
</p:tagLst>
</file>

<file path=ppt/tags/tag108.xml><?xml version="1.0" encoding="utf-8"?>
<p:tagLst xmlns:p="http://schemas.openxmlformats.org/presentationml/2006/main">
  <p:tag name="KSO_WM_TAG_VERSION" val="1.0"/>
  <p:tag name="KSO_WM_BEAUTIFY_FLAG" val="#wm#"/>
  <p:tag name="KSO_WM_UNIT_TYPE" val="i"/>
  <p:tag name="KSO_WM_UNIT_ID" val="diagram160596_2*i*3"/>
  <p:tag name="KSO_WM_TEMPLATE_CATEGORY" val="diagram"/>
  <p:tag name="KSO_WM_TEMPLATE_INDEX" val="160596"/>
  <p:tag name="KSO_WM_UNIT_INDEX" val="3"/>
  <p:tag name="KSO_WM_UNIT_HIGHLIGHT" val="0"/>
  <p:tag name="KSO_WM_UNIT_COMPATIBLE" val="0"/>
  <p:tag name="KSO_WM_UNIT_DIAGRAM_ISNUMVISUAL" val="0"/>
  <p:tag name="KSO_WM_UNIT_DIAGRAM_ISREFERUNIT" val="0"/>
  <p:tag name="KSO_WM_DIAGRAM_GROUP_CODE" val="n1-1"/>
  <p:tag name="KSO_WM_UNIT_LAYERLEVEL" val="1"/>
</p:tagLst>
</file>

<file path=ppt/tags/tag109.xml><?xml version="1.0" encoding="utf-8"?>
<p:tagLst xmlns:p="http://schemas.openxmlformats.org/presentationml/2006/main">
  <p:tag name="KSO_WM_TAG_VERSION" val="1.0"/>
  <p:tag name="KSO_WM_BEAUTIFY_FLAG" val="#wm#"/>
  <p:tag name="KSO_WM_TEMPLATE_CATEGORY" val="diagram"/>
  <p:tag name="KSO_WM_TEMPLATE_INDEX" val="160596"/>
  <p:tag name="KSO_WM_UNIT_TYPE" val="n_h_h_f"/>
  <p:tag name="KSO_WM_UNIT_INDEX" val="1_2_3_1"/>
  <p:tag name="KSO_WM_UNIT_ID" val="diagram160596_2*n_h_h_f*1_2_3_1"/>
  <p:tag name="KSO_WM_UNIT_LAYERLEVEL" val="1_1_1_1"/>
  <p:tag name="KSO_WM_UNIT_VALUE" val="12"/>
  <p:tag name="KSO_WM_UNIT_HIGHLIGHT" val="0"/>
  <p:tag name="KSO_WM_UNIT_COMPATIBLE" val="0"/>
  <p:tag name="KSO_WM_DIAGRAM_GROUP_CODE" val="n1-1"/>
  <p:tag name="KSO_WM_UNIT_PRESET_TEXT" val="Lorem ipsum dolor"/>
  <p:tag name="KSO_WM_UNIT_NOCLEAR" val="0"/>
  <p:tag name="KSO_WM_UNIT_DIAGRAM_ISNUMVISUAL" val="0"/>
  <p:tag name="KSO_WM_UNIT_DIAGRAM_ISREFERUNIT" val="0"/>
  <p:tag name="KSO_WM_UNIT_TEXT_FILL_FORE_SCHEMECOLOR_INDEX" val="13"/>
  <p:tag name="KSO_WM_UNIT_TEXT_FILL_TYPE" val="1"/>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10.xml><?xml version="1.0" encoding="utf-8"?>
<p:tagLst xmlns:p="http://schemas.openxmlformats.org/presentationml/2006/main">
  <p:tag name="KSO_WM_TAG_VERSION" val="1.0"/>
  <p:tag name="KSO_WM_BEAUTIFY_FLAG" val="#wm#"/>
  <p:tag name="KSO_WM_TEMPLATE_CATEGORY" val="diagram"/>
  <p:tag name="KSO_WM_TEMPLATE_INDEX" val="160596"/>
  <p:tag name="KSO_WM_UNIT_TYPE" val="n_h_h_i"/>
  <p:tag name="KSO_WM_UNIT_INDEX" val="1_2_3_1"/>
  <p:tag name="KSO_WM_UNIT_ID" val="diagram160596_2*n_h_h_i*1_2_3_1"/>
  <p:tag name="KSO_WM_UNIT_LAYERLEVEL" val="1_1_1_1"/>
  <p:tag name="KSO_WM_DIAGRAM_GROUP_CODE" val="n1-1"/>
  <p:tag name="KSO_WM_UNIT_HIGHLIGHT" val="0"/>
  <p:tag name="KSO_WM_UNIT_COMPATIBLE" val="0"/>
  <p:tag name="KSO_WM_UNIT_DIAGRAM_ISNUMVISUAL" val="0"/>
  <p:tag name="KSO_WM_UNIT_DIAGRAM_ISREFERUNIT" val="0"/>
  <p:tag name="KSO_WM_UNIT_FILL_FORE_SCHEMECOLOR_INDEX" val="7"/>
  <p:tag name="KSO_WM_UNIT_FILL_TYPE" val="1"/>
</p:tagLst>
</file>

<file path=ppt/tags/tag111.xml><?xml version="1.0" encoding="utf-8"?>
<p:tagLst xmlns:p="http://schemas.openxmlformats.org/presentationml/2006/main">
  <p:tag name="KSO_WM_TEMPLATE_CATEGORY" val="diagram"/>
  <p:tag name="KSO_WM_TEMPLATE_INDEX" val="20170255"/>
  <p:tag name="KSO_WM_UNIT_TYPE" val="n_h_f"/>
  <p:tag name="KSO_WM_UNIT_INDEX" val="1_2_2"/>
  <p:tag name="KSO_WM_UNIT_ID" val="diagram20170255_1*n_h_f*1_2_2"/>
  <p:tag name="KSO_WM_UNIT_LAYERLEVEL" val="1_1_1"/>
  <p:tag name="KSO_WM_UNIT_VALUE" val="25"/>
  <p:tag name="KSO_WM_UNIT_HIGHLIGHT" val="0"/>
  <p:tag name="KSO_WM_UNIT_COMPATIBLE" val="0"/>
  <p:tag name="KSO_WM_UNIT_CLEAR" val="0"/>
  <p:tag name="KSO_WM_BEAUTIFY_FLAG" val="#wm#"/>
  <p:tag name="KSO_WM_TAG_VERSION" val="1.0"/>
  <p:tag name="KSO_WM_DIAGRAM_GROUP_CODE" val="n1-1"/>
  <p:tag name="KSO_WM_UNIT_PRESET_TEXT" val="Text"/>
  <p:tag name="KSO_WM_UNIT_FILL_FORE_SCHEMECOLOR_INDEX" val="6"/>
  <p:tag name="KSO_WM_UNIT_FILL_TYPE" val="1"/>
  <p:tag name="KSO_WM_UNIT_LINE_FORE_SCHEMECOLOR_INDEX" val="2"/>
  <p:tag name="KSO_WM_UNIT_LINE_FILL_TYPE" val="2"/>
  <p:tag name="KSO_WM_UNIT_TEXT_FILL_FORE_SCHEMECOLOR_INDEX" val="16"/>
  <p:tag name="KSO_WM_UNIT_TEXT_FILL_TYPE" val="1"/>
</p:tagLst>
</file>

<file path=ppt/tags/tag112.xml><?xml version="1.0" encoding="utf-8"?>
<p:tagLst xmlns:p="http://schemas.openxmlformats.org/presentationml/2006/main">
  <p:tag name="KSO_WM_TEMPLATE_CATEGORY" val="diagram"/>
  <p:tag name="KSO_WM_TEMPLATE_INDEX" val="20170255"/>
  <p:tag name="KSO_WM_UNIT_TYPE" val="n_h_a"/>
  <p:tag name="KSO_WM_UNIT_INDEX" val="1_1_1"/>
  <p:tag name="KSO_WM_UNIT_ID" val="diagram20170255_1*n_h_a*1_1_1"/>
  <p:tag name="KSO_WM_UNIT_LAYERLEVEL" val="1_1_1"/>
  <p:tag name="KSO_WM_UNIT_VALUE" val="15"/>
  <p:tag name="KSO_WM_UNIT_HIGHLIGHT" val="0"/>
  <p:tag name="KSO_WM_UNIT_COMPATIBLE" val="0"/>
  <p:tag name="KSO_WM_UNIT_CLEAR" val="0"/>
  <p:tag name="KSO_WM_BEAUTIFY_FLAG" val="#wm#"/>
  <p:tag name="KSO_WM_TAG_VERSION" val="1.0"/>
  <p:tag name="KSO_WM_DIAGRAM_GROUP_CODE" val="n1-1"/>
  <p:tag name="KSO_WM_UNIT_PRESET_TEXT" val="LOREM IPSUM"/>
  <p:tag name="KSO_WM_UNIT_TEXT_FILL_FORE_SCHEMECOLOR_INDEX" val="15"/>
  <p:tag name="KSO_WM_UNIT_TEXT_FILL_TYPE" val="1"/>
</p:tagLst>
</file>

<file path=ppt/tags/tag113.xml><?xml version="1.0" encoding="utf-8"?>
<p:tagLst xmlns:p="http://schemas.openxmlformats.org/presentationml/2006/main">
  <p:tag name="KSO_WM_TEMPLATE_CATEGORY" val="diagram"/>
  <p:tag name="KSO_WM_TEMPLATE_INDEX" val="20170255"/>
  <p:tag name="KSO_WM_UNIT_TYPE" val="n_h_f"/>
  <p:tag name="KSO_WM_UNIT_INDEX" val="1_1_1"/>
  <p:tag name="KSO_WM_UNIT_ID" val="diagram20170255_1*n_h_f*1_1_1"/>
  <p:tag name="KSO_WM_UNIT_LAYERLEVEL" val="1_1_1"/>
  <p:tag name="KSO_WM_UNIT_VALUE" val="72"/>
  <p:tag name="KSO_WM_UNIT_HIGHLIGHT" val="0"/>
  <p:tag name="KSO_WM_UNIT_COMPATIBLE" val="0"/>
  <p:tag name="KSO_WM_UNIT_CLEAR" val="0"/>
  <p:tag name="KSO_WM_BEAUTIFY_FLAG" val="#wm#"/>
  <p:tag name="KSO_WM_TAG_VERSION" val="1.0"/>
  <p:tag name="KSO_WM_DIAGRAM_GROUP_CODE" val="n1-1"/>
  <p:tag name="KSO_WM_UNIT_PRESET_TEXT" val="Lorem ipsum dolor sit amet, consectetur adipisicing elit."/>
  <p:tag name="KSO_WM_UNIT_TEXT_FILL_FORE_SCHEMECOLOR_INDEX" val="15"/>
  <p:tag name="KSO_WM_UNIT_TEXT_FILL_TYPE" val="1"/>
</p:tagLst>
</file>

<file path=ppt/tags/tag114.xml><?xml version="1.0" encoding="utf-8"?>
<p:tagLst xmlns:p="http://schemas.openxmlformats.org/presentationml/2006/main">
  <p:tag name="KSO_WM_TEMPLATE_CATEGORY" val="diagram"/>
  <p:tag name="KSO_WM_TEMPLATE_INDEX" val="20170255"/>
  <p:tag name="KSO_WM_UNIT_TYPE" val="n_h_i"/>
  <p:tag name="KSO_WM_UNIT_INDEX" val="1_1_1"/>
  <p:tag name="KSO_WM_UNIT_ID" val="diagram20170255_1*n_h_i*1_1_1"/>
  <p:tag name="KSO_WM_UNIT_LAYERLEVEL" val="1_1_1"/>
  <p:tag name="KSO_WM_BEAUTIFY_FLAG" val="#wm#"/>
  <p:tag name="KSO_WM_TAG_VERSION" val="1.0"/>
  <p:tag name="KSO_WM_DIAGRAM_GROUP_CODE" val="n1-1"/>
  <p:tag name="KSO_WM_UNIT_LINE_FORE_SCHEMECOLOR_INDEX" val="15"/>
  <p:tag name="KSO_WM_UNIT_LINE_FILL_TYPE" val="2"/>
</p:tagLst>
</file>

<file path=ppt/tags/tag115.xml><?xml version="1.0" encoding="utf-8"?>
<p:tagLst xmlns:p="http://schemas.openxmlformats.org/presentationml/2006/main">
  <p:tag name="KSO_WM_TEMPLATE_CATEGORY" val="diagram"/>
  <p:tag name="KSO_WM_TEMPLATE_INDEX" val="20170255"/>
  <p:tag name="KSO_WM_UNIT_TYPE" val="n_h_f"/>
  <p:tag name="KSO_WM_UNIT_INDEX" val="1_1_3"/>
  <p:tag name="KSO_WM_UNIT_ID" val="diagram20170255_1*n_h_f*1_1_3"/>
  <p:tag name="KSO_WM_UNIT_LAYERLEVEL" val="1_1_1"/>
  <p:tag name="KSO_WM_UNIT_VALUE" val="16"/>
  <p:tag name="KSO_WM_UNIT_HIGHLIGHT" val="0"/>
  <p:tag name="KSO_WM_UNIT_COMPATIBLE" val="0"/>
  <p:tag name="KSO_WM_UNIT_CLEAR" val="0"/>
  <p:tag name="KSO_WM_BEAUTIFY_FLAG" val="#wm#"/>
  <p:tag name="KSO_WM_TAG_VERSION" val="1.0"/>
  <p:tag name="KSO_WM_DIAGRAM_GROUP_CODE" val="n1-1"/>
  <p:tag name="KSO_WM_UNIT_PRESET_TEXT" val="LOREM"/>
  <p:tag name="KSO_WM_UNIT_FILL_FORE_SCHEMECOLOR_INDEX" val="5"/>
  <p:tag name="KSO_WM_UNIT_FILL_TYPE" val="1"/>
  <p:tag name="KSO_WM_UNIT_LINE_FORE_SCHEMECOLOR_INDEX" val="2"/>
  <p:tag name="KSO_WM_UNIT_LINE_FILL_TYPE" val="2"/>
  <p:tag name="KSO_WM_UNIT_TEXT_FILL_FORE_SCHEMECOLOR_INDEX" val="16"/>
  <p:tag name="KSO_WM_UNIT_TEXT_FILL_TYPE" val="1"/>
</p:tagLst>
</file>

<file path=ppt/tags/tag116.xml><?xml version="1.0" encoding="utf-8"?>
<p:tagLst xmlns:p="http://schemas.openxmlformats.org/presentationml/2006/main">
  <p:tag name="KSO_WM_TEMPLATE_CATEGORY" val="diagram"/>
  <p:tag name="KSO_WM_TEMPLATE_INDEX" val="20170255"/>
  <p:tag name="KSO_WM_UNIT_TYPE" val="n_h_a"/>
  <p:tag name="KSO_WM_UNIT_INDEX" val="1_1_2"/>
  <p:tag name="KSO_WM_UNIT_ID" val="diagram20170255_1*n_h_a*1_1_2"/>
  <p:tag name="KSO_WM_UNIT_LAYERLEVEL" val="1_1_1"/>
  <p:tag name="KSO_WM_UNIT_VALUE" val="15"/>
  <p:tag name="KSO_WM_UNIT_HIGHLIGHT" val="0"/>
  <p:tag name="KSO_WM_UNIT_COMPATIBLE" val="0"/>
  <p:tag name="KSO_WM_UNIT_CLEAR" val="0"/>
  <p:tag name="KSO_WM_BEAUTIFY_FLAG" val="#wm#"/>
  <p:tag name="KSO_WM_TAG_VERSION" val="1.0"/>
  <p:tag name="KSO_WM_DIAGRAM_GROUP_CODE" val="n1-1"/>
  <p:tag name="KSO_WM_UNIT_PRESET_TEXT" val="LOREM IPSUM"/>
  <p:tag name="KSO_WM_UNIT_TEXT_FILL_FORE_SCHEMECOLOR_INDEX" val="15"/>
  <p:tag name="KSO_WM_UNIT_TEXT_FILL_TYPE" val="1"/>
</p:tagLst>
</file>

<file path=ppt/tags/tag117.xml><?xml version="1.0" encoding="utf-8"?>
<p:tagLst xmlns:p="http://schemas.openxmlformats.org/presentationml/2006/main">
  <p:tag name="KSO_WM_TEMPLATE_CATEGORY" val="diagram"/>
  <p:tag name="KSO_WM_TEMPLATE_INDEX" val="20170255"/>
  <p:tag name="KSO_WM_UNIT_TYPE" val="n_h_f"/>
  <p:tag name="KSO_WM_UNIT_INDEX" val="1_1_2"/>
  <p:tag name="KSO_WM_UNIT_ID" val="diagram20170255_1*n_h_f*1_1_2"/>
  <p:tag name="KSO_WM_UNIT_LAYERLEVEL" val="1_1_1"/>
  <p:tag name="KSO_WM_UNIT_VALUE" val="72"/>
  <p:tag name="KSO_WM_UNIT_HIGHLIGHT" val="0"/>
  <p:tag name="KSO_WM_UNIT_COMPATIBLE" val="0"/>
  <p:tag name="KSO_WM_UNIT_CLEAR" val="0"/>
  <p:tag name="KSO_WM_BEAUTIFY_FLAG" val="#wm#"/>
  <p:tag name="KSO_WM_TAG_VERSION" val="1.0"/>
  <p:tag name="KSO_WM_DIAGRAM_GROUP_CODE" val="n1-1"/>
  <p:tag name="KSO_WM_UNIT_PRESET_TEXT" val="Lorem ipsum dolor sit amet, consectetur adipisicing elit."/>
  <p:tag name="KSO_WM_UNIT_TEXT_FILL_FORE_SCHEMECOLOR_INDEX" val="15"/>
  <p:tag name="KSO_WM_UNIT_TEXT_FILL_TYPE" val="1"/>
</p:tagLst>
</file>

<file path=ppt/tags/tag118.xml><?xml version="1.0" encoding="utf-8"?>
<p:tagLst xmlns:p="http://schemas.openxmlformats.org/presentationml/2006/main">
  <p:tag name="KSO_WM_TEMPLATE_CATEGORY" val="diagram"/>
  <p:tag name="KSO_WM_TEMPLATE_INDEX" val="20170255"/>
  <p:tag name="KSO_WM_UNIT_TYPE" val="n_h_i"/>
  <p:tag name="KSO_WM_UNIT_INDEX" val="1_1_2"/>
  <p:tag name="KSO_WM_UNIT_ID" val="diagram20170255_1*n_h_i*1_1_2"/>
  <p:tag name="KSO_WM_UNIT_LAYERLEVEL" val="1_1_1"/>
  <p:tag name="KSO_WM_BEAUTIFY_FLAG" val="#wm#"/>
  <p:tag name="KSO_WM_TAG_VERSION" val="1.0"/>
  <p:tag name="KSO_WM_DIAGRAM_GROUP_CODE" val="n1-1"/>
  <p:tag name="KSO_WM_UNIT_LINE_FORE_SCHEMECOLOR_INDEX" val="15"/>
  <p:tag name="KSO_WM_UNIT_LINE_FILL_TYPE" val="2"/>
</p:tagLst>
</file>

<file path=ppt/tags/tag119.xml><?xml version="1.0" encoding="utf-8"?>
<p:tagLst xmlns:p="http://schemas.openxmlformats.org/presentationml/2006/main">
  <p:tag name="KSO_WM_TEMPLATE_CATEGORY" val="diagram"/>
  <p:tag name="KSO_WM_TEMPLATE_INDEX" val="20170255"/>
  <p:tag name="KSO_WM_UNIT_TYPE" val="n_h_f"/>
  <p:tag name="KSO_WM_UNIT_INDEX" val="1_1_4"/>
  <p:tag name="KSO_WM_UNIT_ID" val="diagram20170255_1*n_h_f*1_1_4"/>
  <p:tag name="KSO_WM_UNIT_LAYERLEVEL" val="1_1_1"/>
  <p:tag name="KSO_WM_UNIT_VALUE" val="16"/>
  <p:tag name="KSO_WM_UNIT_HIGHLIGHT" val="0"/>
  <p:tag name="KSO_WM_UNIT_COMPATIBLE" val="0"/>
  <p:tag name="KSO_WM_UNIT_CLEAR" val="0"/>
  <p:tag name="KSO_WM_BEAUTIFY_FLAG" val="#wm#"/>
  <p:tag name="KSO_WM_TAG_VERSION" val="1.0"/>
  <p:tag name="KSO_WM_DIAGRAM_GROUP_CODE" val="n1-1"/>
  <p:tag name="KSO_WM_UNIT_PRESET_TEXT" val="LOREM"/>
  <p:tag name="KSO_WM_UNIT_FILL_FORE_SCHEMECOLOR_INDEX" val="7"/>
  <p:tag name="KSO_WM_UNIT_FILL_TYPE" val="1"/>
  <p:tag name="KSO_WM_UNIT_LINE_FORE_SCHEMECOLOR_INDEX" val="2"/>
  <p:tag name="KSO_WM_UNIT_LINE_FILL_TYPE" val="2"/>
  <p:tag name="KSO_WM_UNIT_TEXT_FILL_FORE_SCHEMECOLOR_INDEX" val="16"/>
  <p:tag name="KSO_WM_UNIT_TEXT_FILL_TYPE" val="1"/>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20.xml><?xml version="1.0" encoding="utf-8"?>
<p:tagLst xmlns:p="http://schemas.openxmlformats.org/presentationml/2006/main">
  <p:tag name="KSO_WM_TEMPLATE_CATEGORY" val="diagram"/>
  <p:tag name="KSO_WM_TEMPLATE_INDEX" val="20170255"/>
  <p:tag name="KSO_WM_UNIT_TYPE" val="n_h_i"/>
  <p:tag name="KSO_WM_UNIT_INDEX" val="1_1_3"/>
  <p:tag name="KSO_WM_UNIT_ID" val="diagram20170255_1*n_h_i*1_1_3"/>
  <p:tag name="KSO_WM_UNIT_LAYERLEVEL" val="1_1_1"/>
  <p:tag name="KSO_WM_BEAUTIFY_FLAG" val="#wm#"/>
  <p:tag name="KSO_WM_TAG_VERSION" val="1.0"/>
  <p:tag name="KSO_WM_DIAGRAM_GROUP_CODE" val="n1-1"/>
  <p:tag name="KSO_WM_UNIT_LINE_FORE_SCHEMECOLOR_INDEX" val="5"/>
  <p:tag name="KSO_WM_UNIT_LINE_FILL_TYPE" val="2"/>
</p:tagLst>
</file>

<file path=ppt/tags/tag121.xml><?xml version="1.0" encoding="utf-8"?>
<p:tagLst xmlns:p="http://schemas.openxmlformats.org/presentationml/2006/main">
  <p:tag name="KSO_WM_TEMPLATE_CATEGORY" val="diagram"/>
  <p:tag name="KSO_WM_TEMPLATE_INDEX" val="20170255"/>
  <p:tag name="KSO_WM_UNIT_TYPE" val="n_h_i"/>
  <p:tag name="KSO_WM_UNIT_INDEX" val="1_1_4"/>
  <p:tag name="KSO_WM_UNIT_ID" val="diagram20170255_1*n_h_i*1_1_4"/>
  <p:tag name="KSO_WM_UNIT_LAYERLEVEL" val="1_1_1"/>
  <p:tag name="KSO_WM_BEAUTIFY_FLAG" val="#wm#"/>
  <p:tag name="KSO_WM_TAG_VERSION" val="1.0"/>
  <p:tag name="KSO_WM_DIAGRAM_GROUP_CODE" val="n1-1"/>
  <p:tag name="KSO_WM_UNIT_LINE_FORE_SCHEMECOLOR_INDEX" val="5"/>
  <p:tag name="KSO_WM_UNIT_LINE_FILL_TYPE" val="2"/>
</p:tagLst>
</file>

<file path=ppt/tags/tag122.xml><?xml version="1.0" encoding="utf-8"?>
<p:tagLst xmlns:p="http://schemas.openxmlformats.org/presentationml/2006/main">
  <p:tag name="KSO_WM_TEMPLATE_CATEGORY" val="diagram"/>
  <p:tag name="KSO_WM_TEMPLATE_INDEX" val="20170255"/>
  <p:tag name="KSO_WM_UNIT_TYPE" val="n_h_a"/>
  <p:tag name="KSO_WM_UNIT_INDEX" val="1_2_1"/>
  <p:tag name="KSO_WM_UNIT_ID" val="diagram20170255_1*n_h_a*1_2_1"/>
  <p:tag name="KSO_WM_UNIT_LAYERLEVEL" val="1_1_1"/>
  <p:tag name="KSO_WM_UNIT_VALUE" val="20"/>
  <p:tag name="KSO_WM_UNIT_HIGHLIGHT" val="0"/>
  <p:tag name="KSO_WM_UNIT_COMPATIBLE" val="0"/>
  <p:tag name="KSO_WM_UNIT_CLEAR" val="0"/>
  <p:tag name="KSO_WM_BEAUTIFY_FLAG" val="#wm#"/>
  <p:tag name="KSO_WM_TAG_VERSION" val="1.0"/>
  <p:tag name="KSO_WM_DIAGRAM_GROUP_CODE" val="n1-1"/>
  <p:tag name="KSO_WM_UNIT_PRESET_TEXT" val="LOREM"/>
  <p:tag name="KSO_WM_UNIT_TEXT_FILL_FORE_SCHEMECOLOR_INDEX" val="7"/>
  <p:tag name="KSO_WM_UNIT_TEXT_FILL_TYPE" val="1"/>
</p:tagLst>
</file>

<file path=ppt/tags/tag123.xml><?xml version="1.0" encoding="utf-8"?>
<p:tagLst xmlns:p="http://schemas.openxmlformats.org/presentationml/2006/main">
  <p:tag name="KSO_WM_TEMPLATE_CATEGORY" val="diagram"/>
  <p:tag name="KSO_WM_TEMPLATE_INDEX" val="20170255"/>
  <p:tag name="KSO_WM_UNIT_TYPE" val="n_h_f"/>
  <p:tag name="KSO_WM_UNIT_INDEX" val="1_2_1"/>
  <p:tag name="KSO_WM_UNIT_ID" val="diagram20170255_1*n_h_f*1_2_1"/>
  <p:tag name="KSO_WM_UNIT_LAYERLEVEL" val="1_1_1"/>
  <p:tag name="KSO_WM_UNIT_VALUE" val="40"/>
  <p:tag name="KSO_WM_UNIT_HIGHLIGHT" val="0"/>
  <p:tag name="KSO_WM_UNIT_COMPATIBLE" val="0"/>
  <p:tag name="KSO_WM_UNIT_CLEAR" val="0"/>
  <p:tag name="KSO_WM_BEAUTIFY_FLAG" val="#wm#"/>
  <p:tag name="KSO_WM_TAG_VERSION" val="1.0"/>
  <p:tag name="KSO_WM_DIAGRAM_GROUP_CODE" val="n1-1"/>
  <p:tag name="KSO_WM_UNIT_PRESET_TEXT" val="Lorem ipsum dolor sit amet, consectetur adipisicing elit."/>
  <p:tag name="KSO_WM_UNIT_TEXT_FILL_FORE_SCHEMECOLOR_INDEX" val="5"/>
  <p:tag name="KSO_WM_UNIT_TEXT_FILL_TYPE" val="1"/>
</p:tagLst>
</file>

<file path=ppt/tags/tag124.xml><?xml version="1.0" encoding="utf-8"?>
<p:tagLst xmlns:p="http://schemas.openxmlformats.org/presentationml/2006/main">
  <p:tag name="KSO_WM_TAG_VERSION" val="1.0"/>
  <p:tag name="KSO_WM_BEAUTIFY_FLAG" val="#wm#"/>
  <p:tag name="KSO_WM_TEMPLATE_CATEGORY" val="diagram"/>
  <p:tag name="KSO_WM_TEMPLATE_INDEX" val="20177797"/>
  <p:tag name="KSO_WM_DIAGRAM_GROUP_CODE" val="n1-1"/>
  <p:tag name="KSO_WM_UNIT_TYPE" val="n_i"/>
  <p:tag name="KSO_WM_UNIT_INDEX" val="1_1"/>
  <p:tag name="KSO_WM_UNIT_ID" val="diagram20177797_2*n_i*1_1"/>
  <p:tag name="KSO_WM_UNIT_LAYERLEVEL" val="1_1"/>
  <p:tag name="KSO_WM_UNIT_LINE_FORE_SCHEMECOLOR_INDEX" val="5"/>
  <p:tag name="KSO_WM_UNIT_LINE_FILL_TYPE" val="2"/>
</p:tagLst>
</file>

<file path=ppt/tags/tag125.xml><?xml version="1.0" encoding="utf-8"?>
<p:tagLst xmlns:p="http://schemas.openxmlformats.org/presentationml/2006/main">
  <p:tag name="KSO_WM_TAG_VERSION" val="1.0"/>
  <p:tag name="KSO_WM_BEAUTIFY_FLAG" val="#wm#"/>
  <p:tag name="KSO_WM_TEMPLATE_CATEGORY" val="diagram"/>
  <p:tag name="KSO_WM_TEMPLATE_INDEX" val="20177797"/>
  <p:tag name="KSO_WM_DIAGRAM_GROUP_CODE" val="n1-1"/>
  <p:tag name="KSO_WM_UNIT_TYPE" val="n_i"/>
  <p:tag name="KSO_WM_UNIT_INDEX" val="1_2"/>
  <p:tag name="KSO_WM_UNIT_ID" val="diagram20177797_2*n_i*1_2"/>
  <p:tag name="KSO_WM_UNIT_LAYERLEVEL" val="1_1"/>
  <p:tag name="KSO_WM_UNIT_LINE_FORE_SCHEMECOLOR_INDEX" val="5"/>
  <p:tag name="KSO_WM_UNIT_LINE_FILL_TYPE" val="2"/>
  <p:tag name="KSO_WM_UNIT_TEXT_FILL_FORE_SCHEMECOLOR_INDEX" val="13"/>
  <p:tag name="KSO_WM_UNIT_TEXT_FILL_TYPE" val="1"/>
</p:tagLst>
</file>

<file path=ppt/tags/tag126.xml><?xml version="1.0" encoding="utf-8"?>
<p:tagLst xmlns:p="http://schemas.openxmlformats.org/presentationml/2006/main">
  <p:tag name="KSO_WM_TAG_VERSION" val="1.0"/>
  <p:tag name="KSO_WM_BEAUTIFY_FLAG" val="#wm#"/>
  <p:tag name="KSO_WM_TEMPLATE_CATEGORY" val="diagram"/>
  <p:tag name="KSO_WM_TEMPLATE_INDEX" val="20177797"/>
  <p:tag name="KSO_WM_DIAGRAM_GROUP_CODE" val="n1-1"/>
  <p:tag name="KSO_WM_UNIT_TYPE" val="n_h_f"/>
  <p:tag name="KSO_WM_UNIT_INDEX" val="1_1_1"/>
  <p:tag name="KSO_WM_UNIT_ID" val="diagram20177797_2*n_h_f*1_1_1"/>
  <p:tag name="KSO_WM_UNIT_LAYERLEVEL" val="1_1_1"/>
  <p:tag name="KSO_WM_UNIT_VALUE" val="14"/>
  <p:tag name="KSO_WM_UNIT_HIGHLIGHT" val="0"/>
  <p:tag name="KSO_WM_UNIT_COMPATIBLE" val="0"/>
  <p:tag name="KSO_WM_UNIT_CLEAR" val="0"/>
  <p:tag name="KSO_WM_UNIT_PRESET_TEXT_INDEX" val="2"/>
  <p:tag name="KSO_WM_UNIT_PRESET_TEXT_LEN" val="10"/>
  <p:tag name="KSO_WM_UNIT_TEXT_FILL_FORE_SCHEMECOLOR_INDEX" val="13"/>
  <p:tag name="KSO_WM_UNIT_TEXT_FILL_TYPE" val="1"/>
</p:tagLst>
</file>

<file path=ppt/tags/tag127.xml><?xml version="1.0" encoding="utf-8"?>
<p:tagLst xmlns:p="http://schemas.openxmlformats.org/presentationml/2006/main">
  <p:tag name="KSO_WM_TAG_VERSION" val="1.0"/>
  <p:tag name="KSO_WM_BEAUTIFY_FLAG" val="#wm#"/>
  <p:tag name="KSO_WM_TEMPLATE_CATEGORY" val="diagram"/>
  <p:tag name="KSO_WM_TEMPLATE_INDEX" val="20177797"/>
  <p:tag name="KSO_WM_DIAGRAM_GROUP_CODE" val="n1-1"/>
  <p:tag name="KSO_WM_UNIT_TYPE" val="n_h_f"/>
  <p:tag name="KSO_WM_UNIT_INDEX" val="1_2_1"/>
  <p:tag name="KSO_WM_UNIT_ID" val="diagram20177797_2*n_h_f*1_2_1"/>
  <p:tag name="KSO_WM_UNIT_LAYERLEVEL" val="1_1_1"/>
  <p:tag name="KSO_WM_UNIT_VALUE" val="14"/>
  <p:tag name="KSO_WM_UNIT_HIGHLIGHT" val="0"/>
  <p:tag name="KSO_WM_UNIT_COMPATIBLE" val="0"/>
  <p:tag name="KSO_WM_UNIT_CLEAR" val="0"/>
  <p:tag name="KSO_WM_UNIT_PRESET_TEXT_INDEX" val="2"/>
  <p:tag name="KSO_WM_UNIT_PRESET_TEXT_LEN" val="10"/>
  <p:tag name="KSO_WM_UNIT_TEXT_FILL_FORE_SCHEMECOLOR_INDEX" val="13"/>
  <p:tag name="KSO_WM_UNIT_TEXT_FILL_TYPE" val="1"/>
</p:tagLst>
</file>

<file path=ppt/tags/tag128.xml><?xml version="1.0" encoding="utf-8"?>
<p:tagLst xmlns:p="http://schemas.openxmlformats.org/presentationml/2006/main">
  <p:tag name="KSO_WM_TAG_VERSION" val="1.0"/>
  <p:tag name="KSO_WM_BEAUTIFY_FLAG" val="#wm#"/>
  <p:tag name="KSO_WM_TEMPLATE_CATEGORY" val="diagram"/>
  <p:tag name="KSO_WM_TEMPLATE_INDEX" val="20177797"/>
  <p:tag name="KSO_WM_DIAGRAM_GROUP_CODE" val="n1-1"/>
  <p:tag name="KSO_WM_UNIT_TYPE" val="n_h_f"/>
  <p:tag name="KSO_WM_UNIT_INDEX" val="1_3_1"/>
  <p:tag name="KSO_WM_UNIT_ID" val="diagram20177797_2*n_h_f*1_3_1"/>
  <p:tag name="KSO_WM_UNIT_LAYERLEVEL" val="1_1_1"/>
  <p:tag name="KSO_WM_UNIT_VALUE" val="14"/>
  <p:tag name="KSO_WM_UNIT_HIGHLIGHT" val="0"/>
  <p:tag name="KSO_WM_UNIT_COMPATIBLE" val="0"/>
  <p:tag name="KSO_WM_UNIT_CLEAR" val="0"/>
  <p:tag name="KSO_WM_UNIT_PRESET_TEXT_INDEX" val="2"/>
  <p:tag name="KSO_WM_UNIT_PRESET_TEXT_LEN" val="10"/>
  <p:tag name="KSO_WM_UNIT_TEXT_FILL_FORE_SCHEMECOLOR_INDEX" val="13"/>
  <p:tag name="KSO_WM_UNIT_TEXT_FILL_TYPE" val="1"/>
</p:tagLst>
</file>

<file path=ppt/tags/tag129.xml><?xml version="1.0" encoding="utf-8"?>
<p:tagLst xmlns:p="http://schemas.openxmlformats.org/presentationml/2006/main">
  <p:tag name="KSO_WM_TAG_VERSION" val="1.0"/>
  <p:tag name="KSO_WM_BEAUTIFY_FLAG" val="#wm#"/>
  <p:tag name="KSO_WM_TEMPLATE_CATEGORY" val="diagram"/>
  <p:tag name="KSO_WM_TEMPLATE_INDEX" val="20177797"/>
  <p:tag name="KSO_WM_DIAGRAM_GROUP_CODE" val="n1-1"/>
  <p:tag name="KSO_WM_UNIT_TYPE" val="n_i"/>
  <p:tag name="KSO_WM_UNIT_INDEX" val="1_3"/>
  <p:tag name="KSO_WM_UNIT_ID" val="diagram20177797_2*n_i*1_3"/>
  <p:tag name="KSO_WM_UNIT_LAYERLEVEL" val="1_1"/>
  <p:tag name="KSO_WM_UNIT_LINE_FORE_SCHEMECOLOR_INDEX" val="5"/>
  <p:tag name="KSO_WM_UNIT_LINE_FILL_TYPE" val="2"/>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30.xml><?xml version="1.0" encoding="utf-8"?>
<p:tagLst xmlns:p="http://schemas.openxmlformats.org/presentationml/2006/main">
  <p:tag name="KSO_WM_TAG_VERSION" val="1.0"/>
  <p:tag name="KSO_WM_BEAUTIFY_FLAG" val="#wm#"/>
  <p:tag name="KSO_WM_TEMPLATE_CATEGORY" val="diagram"/>
  <p:tag name="KSO_WM_TEMPLATE_INDEX" val="20177797"/>
  <p:tag name="KSO_WM_DIAGRAM_GROUP_CODE" val="n1-1"/>
  <p:tag name="KSO_WM_UNIT_TYPE" val="n_i"/>
  <p:tag name="KSO_WM_UNIT_INDEX" val="1_4"/>
  <p:tag name="KSO_WM_UNIT_ID" val="diagram20177797_2*n_i*1_4"/>
  <p:tag name="KSO_WM_UNIT_LAYERLEVEL" val="1_1"/>
  <p:tag name="KSO_WM_UNIT_FILL_FORE_SCHEMECOLOR_INDEX" val="5"/>
  <p:tag name="KSO_WM_UNIT_FILL_TYPE" val="1"/>
  <p:tag name="KSO_WM_UNIT_TEXT_FILL_FORE_SCHEMECOLOR_INDEX" val="13"/>
  <p:tag name="KSO_WM_UNIT_TEXT_FILL_TYPE" val="1"/>
</p:tagLst>
</file>

<file path=ppt/tags/tag131.xml><?xml version="1.0" encoding="utf-8"?>
<p:tagLst xmlns:p="http://schemas.openxmlformats.org/presentationml/2006/main">
  <p:tag name="KSO_WM_TAG_VERSION" val="1.0"/>
  <p:tag name="KSO_WM_BEAUTIFY_FLAG" val="#wm#"/>
  <p:tag name="KSO_WM_TEMPLATE_CATEGORY" val="diagram"/>
  <p:tag name="KSO_WM_TEMPLATE_INDEX" val="20177797"/>
  <p:tag name="KSO_WM_DIAGRAM_GROUP_CODE" val="n1-1"/>
  <p:tag name="KSO_WM_UNIT_TYPE" val="n_i"/>
  <p:tag name="KSO_WM_UNIT_INDEX" val="1_5"/>
  <p:tag name="KSO_WM_UNIT_ID" val="diagram20177797_2*n_i*1_5"/>
  <p:tag name="KSO_WM_UNIT_LAYERLEVEL" val="1_1"/>
  <p:tag name="KSO_WM_UNIT_FILL_FORE_SCHEMECOLOR_INDEX" val="6"/>
  <p:tag name="KSO_WM_UNIT_FILL_TYPE" val="1"/>
  <p:tag name="KSO_WM_UNIT_TEXT_FILL_FORE_SCHEMECOLOR_INDEX" val="13"/>
  <p:tag name="KSO_WM_UNIT_TEXT_FILL_TYPE" val="1"/>
</p:tagLst>
</file>

<file path=ppt/tags/tag132.xml><?xml version="1.0" encoding="utf-8"?>
<p:tagLst xmlns:p="http://schemas.openxmlformats.org/presentationml/2006/main">
  <p:tag name="KSO_WM_TAG_VERSION" val="1.0"/>
  <p:tag name="KSO_WM_BEAUTIFY_FLAG" val="#wm#"/>
  <p:tag name="KSO_WM_TEMPLATE_CATEGORY" val="diagram"/>
  <p:tag name="KSO_WM_TEMPLATE_INDEX" val="20177797"/>
  <p:tag name="KSO_WM_DIAGRAM_GROUP_CODE" val="n1-1"/>
  <p:tag name="KSO_WM_UNIT_TYPE" val="n_i"/>
  <p:tag name="KSO_WM_UNIT_INDEX" val="1_6"/>
  <p:tag name="KSO_WM_UNIT_ID" val="diagram20177797_2*n_i*1_6"/>
  <p:tag name="KSO_WM_UNIT_LAYERLEVEL" val="1_1"/>
  <p:tag name="KSO_WM_UNIT_LINE_FORE_SCHEMECOLOR_INDEX" val="5"/>
  <p:tag name="KSO_WM_UNIT_LINE_FILL_TYPE" val="2"/>
  <p:tag name="KSO_WM_UNIT_TEXT_FILL_FORE_SCHEMECOLOR_INDEX" val="13"/>
  <p:tag name="KSO_WM_UNIT_TEXT_FILL_TYPE" val="1"/>
</p:tagLst>
</file>

<file path=ppt/tags/tag133.xml><?xml version="1.0" encoding="utf-8"?>
<p:tagLst xmlns:p="http://schemas.openxmlformats.org/presentationml/2006/main">
  <p:tag name="KSO_WM_TAG_VERSION" val="1.0"/>
  <p:tag name="KSO_WM_BEAUTIFY_FLAG" val="#wm#"/>
  <p:tag name="KSO_WM_TEMPLATE_CATEGORY" val="diagram"/>
  <p:tag name="KSO_WM_TEMPLATE_INDEX" val="20177797"/>
  <p:tag name="KSO_WM_DIAGRAM_GROUP_CODE" val="n1-1"/>
  <p:tag name="KSO_WM_UNIT_TYPE" val="a"/>
  <p:tag name="KSO_WM_UNIT_INDEX" val="1"/>
  <p:tag name="KSO_WM_UNIT_ID" val="diagram20177797_2*a*1"/>
  <p:tag name="KSO_WM_UNIT_LAYERLEVEL" val="1"/>
  <p:tag name="KSO_WM_UNIT_VALUE" val="6"/>
  <p:tag name="KSO_WM_UNIT_ISCONTENTSTITLE" val="0"/>
  <p:tag name="KSO_WM_UNIT_HIGHLIGHT" val="0"/>
  <p:tag name="KSO_WM_UNIT_COMPATIBLE" val="0"/>
  <p:tag name="KSO_WM_UNIT_CLEAR" val="0"/>
  <p:tag name="KSO_WM_UNIT_PRESET_TEXT" val="标题"/>
  <p:tag name="KSO_WM_UNIT_TEXT_FILL_FORE_SCHEMECOLOR_INDEX" val="13"/>
  <p:tag name="KSO_WM_UNIT_TEXT_FILL_TYPE" val="1"/>
</p:tagLst>
</file>

<file path=ppt/tags/tag134.xml><?xml version="1.0" encoding="utf-8"?>
<p:tagLst xmlns:p="http://schemas.openxmlformats.org/presentationml/2006/main">
  <p:tag name="KSO_WM_TAG_VERSION" val="1.0"/>
  <p:tag name="KSO_WM_BEAUTIFY_FLAG" val="#wm#"/>
  <p:tag name="KSO_WM_TEMPLATE_CATEGORY" val="diagram"/>
  <p:tag name="KSO_WM_TEMPLATE_INDEX" val="20177797"/>
  <p:tag name="KSO_WM_DIAGRAM_GROUP_CODE" val="n1-1"/>
  <p:tag name="KSO_WM_UNIT_TYPE" val="n_h_i"/>
  <p:tag name="KSO_WM_UNIT_INDEX" val="1_1_1"/>
  <p:tag name="KSO_WM_UNIT_ID" val="diagram20177797_2*n_h_i*1_1_1"/>
  <p:tag name="KSO_WM_UNIT_LAYERLEVEL" val="1_1_1"/>
</p:tagLst>
</file>

<file path=ppt/tags/tag135.xml><?xml version="1.0" encoding="utf-8"?>
<p:tagLst xmlns:p="http://schemas.openxmlformats.org/presentationml/2006/main">
  <p:tag name="KSO_WM_TAG_VERSION" val="1.0"/>
  <p:tag name="KSO_WM_BEAUTIFY_FLAG" val="#wm#"/>
  <p:tag name="KSO_WM_TEMPLATE_CATEGORY" val="diagram"/>
  <p:tag name="KSO_WM_TEMPLATE_INDEX" val="20177797"/>
  <p:tag name="KSO_WM_DIAGRAM_GROUP_CODE" val="n1-1"/>
  <p:tag name="KSO_WM_UNIT_TYPE" val="n_h_i"/>
  <p:tag name="KSO_WM_UNIT_INDEX" val="1_3_1"/>
  <p:tag name="KSO_WM_UNIT_ID" val="diagram20177797_2*n_h_i*1_3_1"/>
  <p:tag name="KSO_WM_UNIT_LAYERLEVEL" val="1_1_1"/>
</p:tagLst>
</file>

<file path=ppt/tags/tag136.xml><?xml version="1.0" encoding="utf-8"?>
<p:tagLst xmlns:p="http://schemas.openxmlformats.org/presentationml/2006/main">
  <p:tag name="KSO_WM_TAG_VERSION" val="1.0"/>
  <p:tag name="KSO_WM_BEAUTIFY_FLAG" val="#wm#"/>
  <p:tag name="KSO_WM_TEMPLATE_CATEGORY" val="diagram"/>
  <p:tag name="KSO_WM_TEMPLATE_INDEX" val="20177797"/>
  <p:tag name="KSO_WM_DIAGRAM_GROUP_CODE" val="n1-1"/>
  <p:tag name="KSO_WM_UNIT_TYPE" val="n_h_i"/>
  <p:tag name="KSO_WM_UNIT_INDEX" val="1_2_1"/>
  <p:tag name="KSO_WM_UNIT_ID" val="diagram20177797_2*n_h_i*1_2_1"/>
  <p:tag name="KSO_WM_UNIT_LAYERLEVEL" val="1_1_1"/>
</p:tagLst>
</file>

<file path=ppt/tags/tag137.xml><?xml version="1.0" encoding="utf-8"?>
<p:tagLst xmlns:p="http://schemas.openxmlformats.org/presentationml/2006/main">
  <p:tag name="KSO_WM_TAG_VERSION" val="1.0"/>
  <p:tag name="KSO_WM_BEAUTIFY_FLAG" val="#wm#"/>
  <p:tag name="KSO_WM_TEMPLATE_CATEGORY" val="diagram"/>
  <p:tag name="KSO_WM_TEMPLATE_INDEX" val="20177797"/>
  <p:tag name="KSO_WM_DIAGRAM_GROUP_CODE" val="n1-1"/>
  <p:tag name="KSO_WM_UNIT_TYPE" val="n_h_i"/>
  <p:tag name="KSO_WM_UNIT_INDEX" val="1_1_2"/>
  <p:tag name="KSO_WM_UNIT_ID" val="diagram20177797_2*n_h_i*1_1_2"/>
  <p:tag name="KSO_WM_UNIT_LAYERLEVEL" val="1_1_1"/>
  <p:tag name="KSO_WM_UNIT_FILL_FORE_SCHEMECOLOR_INDEX" val="5"/>
  <p:tag name="KSO_WM_UNIT_FILL_TYPE" val="1"/>
  <p:tag name="KSO_WM_UNIT_TEXT_FILL_FORE_SCHEMECOLOR_INDEX" val="13"/>
  <p:tag name="KSO_WM_UNIT_TEXT_FILL_TYPE" val="1"/>
</p:tagLst>
</file>

<file path=ppt/tags/tag138.xml><?xml version="1.0" encoding="utf-8"?>
<p:tagLst xmlns:p="http://schemas.openxmlformats.org/presentationml/2006/main">
  <p:tag name="KSO_WM_TAG_VERSION" val="1.0"/>
  <p:tag name="KSO_WM_BEAUTIFY_FLAG" val="#wm#"/>
  <p:tag name="KSO_WM_TEMPLATE_CATEGORY" val="diagram"/>
  <p:tag name="KSO_WM_TEMPLATE_INDEX" val="20177797"/>
  <p:tag name="KSO_WM_DIAGRAM_GROUP_CODE" val="n1-1"/>
  <p:tag name="KSO_WM_UNIT_TYPE" val="n_h_i"/>
  <p:tag name="KSO_WM_UNIT_INDEX" val="1_1_3"/>
  <p:tag name="KSO_WM_UNIT_ID" val="diagram20177797_2*n_h_i*1_1_3"/>
  <p:tag name="KSO_WM_UNIT_LAYERLEVEL" val="1_1_1"/>
  <p:tag name="KSO_WM_UNIT_FILL_FORE_SCHEMECOLOR_INDEX" val="5"/>
  <p:tag name="KSO_WM_UNIT_FILL_TYPE" val="1"/>
  <p:tag name="KSO_WM_UNIT_TEXT_FILL_FORE_SCHEMECOLOR_INDEX" val="13"/>
  <p:tag name="KSO_WM_UNIT_TEXT_FILL_TYPE" val="1"/>
</p:tagLst>
</file>

<file path=ppt/tags/tag139.xml><?xml version="1.0" encoding="utf-8"?>
<p:tagLst xmlns:p="http://schemas.openxmlformats.org/presentationml/2006/main">
  <p:tag name="KSO_WM_TAG_VERSION" val="1.0"/>
  <p:tag name="KSO_WM_BEAUTIFY_FLAG" val="#wm#"/>
  <p:tag name="KSO_WM_TEMPLATE_CATEGORY" val="diagram"/>
  <p:tag name="KSO_WM_TEMPLATE_INDEX" val="20177797"/>
  <p:tag name="KSO_WM_DIAGRAM_GROUP_CODE" val="n1-1"/>
  <p:tag name="KSO_WM_UNIT_TYPE" val="n_h_i"/>
  <p:tag name="KSO_WM_UNIT_INDEX" val="1_2_2"/>
  <p:tag name="KSO_WM_UNIT_ID" val="diagram20177797_2*n_h_i*1_2_2"/>
  <p:tag name="KSO_WM_UNIT_LAYERLEVEL" val="1_1_1"/>
  <p:tag name="KSO_WM_UNIT_FILL_FORE_SCHEMECOLOR_INDEX" val="5"/>
  <p:tag name="KSO_WM_UNIT_FILL_TYPE" val="1"/>
  <p:tag name="KSO_WM_UNIT_TEXT_FILL_FORE_SCHEMECOLOR_INDEX" val="13"/>
  <p:tag name="KSO_WM_UNIT_TEXT_FILL_TYPE" val="1"/>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0.xml><?xml version="1.0" encoding="utf-8"?>
<p:tagLst xmlns:p="http://schemas.openxmlformats.org/presentationml/2006/main">
  <p:tag name="KSO_WM_TAG_VERSION" val="1.0"/>
  <p:tag name="KSO_WM_BEAUTIFY_FLAG" val="#wm#"/>
  <p:tag name="KSO_WM_TEMPLATE_CATEGORY" val="diagram"/>
  <p:tag name="KSO_WM_TEMPLATE_INDEX" val="20177797"/>
  <p:tag name="KSO_WM_DIAGRAM_GROUP_CODE" val="n1-1"/>
  <p:tag name="KSO_WM_UNIT_TYPE" val="n_h_i"/>
  <p:tag name="KSO_WM_UNIT_INDEX" val="1_2_3"/>
  <p:tag name="KSO_WM_UNIT_ID" val="diagram20177797_2*n_h_i*1_2_3"/>
  <p:tag name="KSO_WM_UNIT_LAYERLEVEL" val="1_1_1"/>
  <p:tag name="KSO_WM_UNIT_FILL_FORE_SCHEMECOLOR_INDEX" val="5"/>
  <p:tag name="KSO_WM_UNIT_FILL_TYPE" val="1"/>
  <p:tag name="KSO_WM_UNIT_TEXT_FILL_FORE_SCHEMECOLOR_INDEX" val="13"/>
  <p:tag name="KSO_WM_UNIT_TEXT_FILL_TYPE" val="1"/>
</p:tagLst>
</file>

<file path=ppt/tags/tag141.xml><?xml version="1.0" encoding="utf-8"?>
<p:tagLst xmlns:p="http://schemas.openxmlformats.org/presentationml/2006/main">
  <p:tag name="KSO_WM_TAG_VERSION" val="1.0"/>
  <p:tag name="KSO_WM_BEAUTIFY_FLAG" val="#wm#"/>
  <p:tag name="KSO_WM_TEMPLATE_CATEGORY" val="diagram"/>
  <p:tag name="KSO_WM_TEMPLATE_INDEX" val="20177797"/>
  <p:tag name="KSO_WM_DIAGRAM_GROUP_CODE" val="n1-1"/>
  <p:tag name="KSO_WM_UNIT_TYPE" val="n_h_i"/>
  <p:tag name="KSO_WM_UNIT_INDEX" val="1_3_2"/>
  <p:tag name="KSO_WM_UNIT_ID" val="diagram20177797_2*n_h_i*1_3_2"/>
  <p:tag name="KSO_WM_UNIT_LAYERLEVEL" val="1_1_1"/>
  <p:tag name="KSO_WM_UNIT_FILL_FORE_SCHEMECOLOR_INDEX" val="5"/>
  <p:tag name="KSO_WM_UNIT_FILL_TYPE" val="1"/>
  <p:tag name="KSO_WM_UNIT_TEXT_FILL_FORE_SCHEMECOLOR_INDEX" val="13"/>
  <p:tag name="KSO_WM_UNIT_TEXT_FILL_TYPE" val="1"/>
</p:tagLst>
</file>

<file path=ppt/tags/tag142.xml><?xml version="1.0" encoding="utf-8"?>
<p:tagLst xmlns:p="http://schemas.openxmlformats.org/presentationml/2006/main">
  <p:tag name="KSO_WM_TAG_VERSION" val="1.0"/>
  <p:tag name="KSO_WM_BEAUTIFY_FLAG" val="#wm#"/>
  <p:tag name="KSO_WM_TEMPLATE_CATEGORY" val="diagram"/>
  <p:tag name="KSO_WM_TEMPLATE_INDEX" val="20177797"/>
  <p:tag name="KSO_WM_DIAGRAM_GROUP_CODE" val="n1-1"/>
  <p:tag name="KSO_WM_UNIT_TYPE" val="n_h_i"/>
  <p:tag name="KSO_WM_UNIT_INDEX" val="1_3_3"/>
  <p:tag name="KSO_WM_UNIT_ID" val="diagram20177797_2*n_h_i*1_3_3"/>
  <p:tag name="KSO_WM_UNIT_LAYERLEVEL" val="1_1_1"/>
  <p:tag name="KSO_WM_UNIT_FILL_FORE_SCHEMECOLOR_INDEX" val="5"/>
  <p:tag name="KSO_WM_UNIT_FILL_TYPE" val="1"/>
  <p:tag name="KSO_WM_UNIT_TEXT_FILL_FORE_SCHEMECOLOR_INDEX" val="13"/>
  <p:tag name="KSO_WM_UNIT_TEXT_FILL_TYPE" val="1"/>
</p:tagLst>
</file>

<file path=ppt/tags/tag143.xml><?xml version="1.0" encoding="utf-8"?>
<p:tagLst xmlns:p="http://schemas.openxmlformats.org/presentationml/2006/main">
  <p:tag name="COMMONDATA" val="eyJoZGlkIjoiYTRiMzI3YzU3ODU0ZGQ5ZjBlODRjMWU4NGU2MzJkYTUifQ=="/>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176"/>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176"/>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2.xml><?xml version="1.0" encoding="utf-8"?>
<p:tagLst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176"/>
  <p:tag name="KSO_WM_TEMPLATE_MASTER_TYPE" val="0"/>
  <p:tag name="KSO_WM_TEMPLATE_COLOR_TYPE" val="1"/>
  <p:tag name="KSO_WM_UNIT_SHOW_EDIT_AREA_INDICATION" val="1"/>
</p:tagLst>
</file>

<file path=ppt/tags/tag63.xml><?xml version="1.0" encoding="utf-8"?>
<p:tagLst xmlns:p="http://schemas.openxmlformats.org/presentationml/2006/main">
  <p:tag name="KSO_WM_UNIT_PLACING_PICTURE_USER_VIEWPORT" val="{&quot;height&quot;:5250,&quot;width&quot;:12750}"/>
</p:tagLst>
</file>

<file path=ppt/tags/tag64.xml><?xml version="1.0" encoding="utf-8"?>
<p:tagLst xmlns:p="http://schemas.openxmlformats.org/presentationml/2006/main">
  <p:tag name="KSO_WM_TEMPLATE_CATEGORY" val="diagram"/>
  <p:tag name="KSO_WM_TEMPLATE_INDEX" val="20171553"/>
  <p:tag name="KSO_WM_UNIT_CLEAR" val="1"/>
  <p:tag name="KSO_WM_TAG_VERSION" val="1.0"/>
  <p:tag name="KSO_WM_BEAUTIFY_FLAG" val="#wm#"/>
  <p:tag name="KSO_WM_UNIT_TYPE" val="n_h_i"/>
  <p:tag name="KSO_WM_UNIT_INDEX" val="1_2_1"/>
  <p:tag name="KSO_WM_UNIT_ID" val="diagram20171553_2*n_h_i*1_2_1"/>
  <p:tag name="KSO_WM_UNIT_LAYERLEVEL" val="1_1_1"/>
  <p:tag name="KSO_WM_DIAGRAM_GROUP_CODE" val="n1-1"/>
  <p:tag name="KSO_WM_UNIT_FILL_FORE_SCHEMECOLOR_INDEX" val="5"/>
  <p:tag name="KSO_WM_UNIT_FILL_TYPE" val="1"/>
  <p:tag name="KSO_WM_UNIT_LINE_FORE_SCHEMECOLOR_INDEX" val="14"/>
  <p:tag name="KSO_WM_UNIT_LINE_FILL_TYPE" val="2"/>
  <p:tag name="KSO_WM_UNIT_TEXT_FILL_FORE_SCHEMECOLOR_INDEX" val="14"/>
  <p:tag name="KSO_WM_UNIT_TEXT_FILL_TYPE" val="1"/>
</p:tagLst>
</file>

<file path=ppt/tags/tag65.xml><?xml version="1.0" encoding="utf-8"?>
<p:tagLst xmlns:p="http://schemas.openxmlformats.org/presentationml/2006/main">
  <p:tag name="KSO_WM_TEMPLATE_CATEGORY" val="diagram"/>
  <p:tag name="KSO_WM_TEMPLATE_INDEX" val="20171553"/>
  <p:tag name="KSO_WM_UNIT_CLEAR" val="1"/>
  <p:tag name="KSO_WM_TAG_VERSION" val="1.0"/>
  <p:tag name="KSO_WM_BEAUTIFY_FLAG" val="#wm#"/>
  <p:tag name="KSO_WM_UNIT_TYPE" val="n_h_i"/>
  <p:tag name="KSO_WM_UNIT_INDEX" val="1_2_2"/>
  <p:tag name="KSO_WM_UNIT_ID" val="diagram20171553_2*n_h_i*1_2_2"/>
  <p:tag name="KSO_WM_UNIT_LAYERLEVEL" val="1_1_1"/>
  <p:tag name="KSO_WM_DIAGRAM_GROUP_CODE" val="n1-1"/>
  <p:tag name="KSO_WM_UNIT_FILL_FORE_SCHEMECOLOR_INDEX" val="6"/>
  <p:tag name="KSO_WM_UNIT_FILL_TYPE" val="1"/>
  <p:tag name="KSO_WM_UNIT_LINE_FORE_SCHEMECOLOR_INDEX" val="14"/>
  <p:tag name="KSO_WM_UNIT_LINE_FILL_TYPE" val="2"/>
  <p:tag name="KSO_WM_UNIT_TEXT_FILL_FORE_SCHEMECOLOR_INDEX" val="14"/>
  <p:tag name="KSO_WM_UNIT_TEXT_FILL_TYPE" val="1"/>
</p:tagLst>
</file>

<file path=ppt/tags/tag66.xml><?xml version="1.0" encoding="utf-8"?>
<p:tagLst xmlns:p="http://schemas.openxmlformats.org/presentationml/2006/main">
  <p:tag name="KSO_WM_TEMPLATE_CATEGORY" val="diagram"/>
  <p:tag name="KSO_WM_TEMPLATE_INDEX" val="20171553"/>
  <p:tag name="KSO_WM_TAG_VERSION" val="1.0"/>
  <p:tag name="KSO_WM_BEAUTIFY_FLAG" val="#wm#"/>
  <p:tag name="KSO_WM_UNIT_TYPE" val="n_h_f"/>
  <p:tag name="KSO_WM_UNIT_INDEX" val="1_2_1"/>
  <p:tag name="KSO_WM_UNIT_CLEAR" val="1"/>
  <p:tag name="KSO_WM_UNIT_LAYERLEVEL" val="1_1_1"/>
  <p:tag name="KSO_WM_UNIT_VALUE" val="36"/>
  <p:tag name="KSO_WM_UNIT_HIGHLIGHT" val="0"/>
  <p:tag name="KSO_WM_UNIT_COMPATIBLE" val="0"/>
  <p:tag name="KSO_WM_UNIT_PRESET_TEXT_INDEX" val="3"/>
  <p:tag name="KSO_WM_UNIT_PRESET_TEXT_LEN" val="24"/>
  <p:tag name="KSO_WM_DIAGRAM_GROUP_CODE" val="n1-1"/>
  <p:tag name="KSO_WM_UNIT_ID" val="diagram20171553_2*n_h_f*1_2_1"/>
  <p:tag name="KSO_WM_UNIT_TEXT_FILL_FORE_SCHEMECOLOR_INDEX" val="13"/>
  <p:tag name="KSO_WM_UNIT_TEXT_FILL_TYPE" val="1"/>
</p:tagLst>
</file>

<file path=ppt/tags/tag67.xml><?xml version="1.0" encoding="utf-8"?>
<p:tagLst xmlns:p="http://schemas.openxmlformats.org/presentationml/2006/main">
  <p:tag name="KSO_WM_TEMPLATE_CATEGORY" val="diagram"/>
  <p:tag name="KSO_WM_TEMPLATE_INDEX" val="20171553"/>
  <p:tag name="KSO_WM_UNIT_CLEAR" val="1"/>
  <p:tag name="KSO_WM_TAG_VERSION" val="1.0"/>
  <p:tag name="KSO_WM_BEAUTIFY_FLAG" val="#wm#"/>
  <p:tag name="KSO_WM_UNIT_TYPE" val="n_h_i"/>
  <p:tag name="KSO_WM_UNIT_INDEX" val="1_2_3"/>
  <p:tag name="KSO_WM_UNIT_ID" val="diagram20171553_2*n_h_i*1_2_3"/>
  <p:tag name="KSO_WM_UNIT_LAYERLEVEL" val="1_1_1"/>
  <p:tag name="KSO_WM_DIAGRAM_GROUP_CODE" val="n1-1"/>
  <p:tag name="KSO_WM_UNIT_FILL_FORE_SCHEMECOLOR_INDEX" val="7"/>
  <p:tag name="KSO_WM_UNIT_FILL_TYPE" val="1"/>
  <p:tag name="KSO_WM_UNIT_LINE_FORE_SCHEMECOLOR_INDEX" val="14"/>
  <p:tag name="KSO_WM_UNIT_LINE_FILL_TYPE" val="2"/>
  <p:tag name="KSO_WM_UNIT_TEXT_FILL_FORE_SCHEMECOLOR_INDEX" val="14"/>
  <p:tag name="KSO_WM_UNIT_TEXT_FILL_TYPE" val="1"/>
</p:tagLst>
</file>

<file path=ppt/tags/tag68.xml><?xml version="1.0" encoding="utf-8"?>
<p:tagLst xmlns:p="http://schemas.openxmlformats.org/presentationml/2006/main">
  <p:tag name="KSO_WM_TEMPLATE_CATEGORY" val="diagram"/>
  <p:tag name="KSO_WM_TEMPLATE_INDEX" val="20171553"/>
  <p:tag name="KSO_WM_UNIT_CLEAR" val="1"/>
  <p:tag name="KSO_WM_TAG_VERSION" val="1.0"/>
  <p:tag name="KSO_WM_BEAUTIFY_FLAG" val="#wm#"/>
  <p:tag name="KSO_WM_UNIT_TYPE" val="n_h_i"/>
  <p:tag name="KSO_WM_UNIT_INDEX" val="1_2_4"/>
  <p:tag name="KSO_WM_UNIT_ID" val="diagram20171553_2*n_h_i*1_2_4"/>
  <p:tag name="KSO_WM_UNIT_LAYERLEVEL" val="1_1_1"/>
  <p:tag name="KSO_WM_DIAGRAM_GROUP_CODE" val="n1-1"/>
  <p:tag name="KSO_WM_UNIT_LINE_FORE_SCHEMECOLOR_INDEX" val="14"/>
  <p:tag name="KSO_WM_UNIT_LINE_FILL_TYPE" val="2"/>
</p:tagLst>
</file>

<file path=ppt/tags/tag69.xml><?xml version="1.0" encoding="utf-8"?>
<p:tagLst xmlns:p="http://schemas.openxmlformats.org/presentationml/2006/main">
  <p:tag name="KSO_WM_TEMPLATE_CATEGORY" val="diagram"/>
  <p:tag name="KSO_WM_TEMPLATE_INDEX" val="20171553"/>
  <p:tag name="KSO_WM_UNIT_CLEAR" val="1"/>
  <p:tag name="KSO_WM_TAG_VERSION" val="1.0"/>
  <p:tag name="KSO_WM_BEAUTIFY_FLAG" val="#wm#"/>
  <p:tag name="KSO_WM_UNIT_TYPE" val="n_h_i"/>
  <p:tag name="KSO_WM_UNIT_INDEX" val="1_2_5"/>
  <p:tag name="KSO_WM_UNIT_ID" val="diagram20171553_2*n_h_i*1_2_5"/>
  <p:tag name="KSO_WM_UNIT_LAYERLEVEL" val="1_1_1"/>
  <p:tag name="KSO_WM_DIAGRAM_GROUP_CODE" val="n1-1"/>
  <p:tag name="KSO_WM_UNIT_LINE_FORE_SCHEMECOLOR_INDEX" val="14"/>
  <p:tag name="KSO_WM_UNIT_LINE_FILL_TYPE" val="2"/>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0.xml><?xml version="1.0" encoding="utf-8"?>
<p:tagLst xmlns:p="http://schemas.openxmlformats.org/presentationml/2006/main">
  <p:tag name="KSO_WM_TEMPLATE_CATEGORY" val="diagram"/>
  <p:tag name="KSO_WM_TEMPLATE_INDEX" val="20171553"/>
  <p:tag name="KSO_WM_UNIT_CLEAR" val="1"/>
  <p:tag name="KSO_WM_TAG_VERSION" val="1.0"/>
  <p:tag name="KSO_WM_BEAUTIFY_FLAG" val="#wm#"/>
  <p:tag name="KSO_WM_UNIT_TYPE" val="n_h_i"/>
  <p:tag name="KSO_WM_UNIT_INDEX" val="1_2_6"/>
  <p:tag name="KSO_WM_UNIT_ID" val="diagram20171553_2*n_h_i*1_2_6"/>
  <p:tag name="KSO_WM_UNIT_LAYERLEVEL" val="1_1_1"/>
  <p:tag name="KSO_WM_DIAGRAM_GROUP_CODE" val="n1-1"/>
  <p:tag name="KSO_WM_UNIT_LINE_FORE_SCHEMECOLOR_INDEX" val="14"/>
  <p:tag name="KSO_WM_UNIT_LINE_FILL_TYPE" val="2"/>
</p:tagLst>
</file>

<file path=ppt/tags/tag71.xml><?xml version="1.0" encoding="utf-8"?>
<p:tagLst xmlns:p="http://schemas.openxmlformats.org/presentationml/2006/main">
  <p:tag name="KSO_WM_TEMPLATE_CATEGORY" val="diagram"/>
  <p:tag name="KSO_WM_TEMPLATE_INDEX" val="20171553"/>
  <p:tag name="KSO_WM_TAG_VERSION" val="1.0"/>
  <p:tag name="KSO_WM_BEAUTIFY_FLAG" val="#wm#"/>
  <p:tag name="KSO_WM_UNIT_TYPE" val="n_h_f"/>
  <p:tag name="KSO_WM_UNIT_INDEX" val="1_2_2"/>
  <p:tag name="KSO_WM_UNIT_CLEAR" val="1"/>
  <p:tag name="KSO_WM_UNIT_LAYERLEVEL" val="1_1_1"/>
  <p:tag name="KSO_WM_UNIT_VALUE" val="36"/>
  <p:tag name="KSO_WM_UNIT_HIGHLIGHT" val="0"/>
  <p:tag name="KSO_WM_UNIT_COMPATIBLE" val="0"/>
  <p:tag name="KSO_WM_UNIT_PRESET_TEXT_INDEX" val="3"/>
  <p:tag name="KSO_WM_UNIT_PRESET_TEXT_LEN" val="24"/>
  <p:tag name="KSO_WM_DIAGRAM_GROUP_CODE" val="n1-1"/>
  <p:tag name="KSO_WM_UNIT_ID" val="diagram20171553_2*n_h_f*1_2_2"/>
  <p:tag name="KSO_WM_UNIT_TEXT_FILL_FORE_SCHEMECOLOR_INDEX" val="13"/>
  <p:tag name="KSO_WM_UNIT_TEXT_FILL_TYPE" val="1"/>
</p:tagLst>
</file>

<file path=ppt/tags/tag72.xml><?xml version="1.0" encoding="utf-8"?>
<p:tagLst xmlns:p="http://schemas.openxmlformats.org/presentationml/2006/main">
  <p:tag name="KSO_WM_TEMPLATE_CATEGORY" val="diagram"/>
  <p:tag name="KSO_WM_TEMPLATE_INDEX" val="20171553"/>
  <p:tag name="KSO_WM_TAG_VERSION" val="1.0"/>
  <p:tag name="KSO_WM_BEAUTIFY_FLAG" val="#wm#"/>
  <p:tag name="KSO_WM_UNIT_TYPE" val="n_h_f"/>
  <p:tag name="KSO_WM_UNIT_INDEX" val="1_2_3"/>
  <p:tag name="KSO_WM_UNIT_CLEAR" val="1"/>
  <p:tag name="KSO_WM_UNIT_LAYERLEVEL" val="1_1_1"/>
  <p:tag name="KSO_WM_UNIT_VALUE" val="36"/>
  <p:tag name="KSO_WM_UNIT_HIGHLIGHT" val="0"/>
  <p:tag name="KSO_WM_UNIT_COMPATIBLE" val="0"/>
  <p:tag name="KSO_WM_UNIT_PRESET_TEXT_INDEX" val="3"/>
  <p:tag name="KSO_WM_UNIT_PRESET_TEXT_LEN" val="24"/>
  <p:tag name="KSO_WM_DIAGRAM_GROUP_CODE" val="n1-1"/>
  <p:tag name="KSO_WM_UNIT_ID" val="diagram20171553_2*n_h_f*1_2_3"/>
  <p:tag name="KSO_WM_UNIT_TEXT_FILL_FORE_SCHEMECOLOR_INDEX" val="13"/>
  <p:tag name="KSO_WM_UNIT_TEXT_FILL_TYPE" val="1"/>
</p:tagLst>
</file>

<file path=ppt/tags/tag73.xml><?xml version="1.0" encoding="utf-8"?>
<p:tagLst xmlns:p="http://schemas.openxmlformats.org/presentationml/2006/main">
  <p:tag name="KSO_WM_TAG_VERSION" val="1.0"/>
  <p:tag name="KSO_WM_BEAUTIFY_FLAG" val="#wm#"/>
  <p:tag name="KSO_WM_TEMPLATE_CATEGORY" val="diagram"/>
  <p:tag name="KSO_WM_TEMPLATE_INDEX" val="160845"/>
  <p:tag name="KSO_WM_UNIT_TYPE" val="n_h_a"/>
  <p:tag name="KSO_WM_UNIT_INDEX" val="1_1_1"/>
  <p:tag name="KSO_WM_UNIT_ID" val="diagram160845_3*n_h_a*1_1_1"/>
  <p:tag name="KSO_WM_UNIT_LAYERLEVEL" val="1_1_1"/>
  <p:tag name="KSO_WM_UNIT_VALUE" val="30"/>
  <p:tag name="KSO_WM_UNIT_HIGHLIGHT" val="0"/>
  <p:tag name="KSO_WM_UNIT_COMPATIBLE" val="0"/>
  <p:tag name="KSO_WM_UNIT_CLEAR" val="0"/>
  <p:tag name="KSO_WM_UNIT_PRESET_TEXT_INDEX" val="3"/>
  <p:tag name="KSO_WM_UNIT_PRESET_TEXT_LEN" val="5"/>
  <p:tag name="KSO_WM_DIAGRAM_GROUP_CODE" val="n1-1"/>
  <p:tag name="KSO_WM_UNIT_FILL_FORE_SCHEMECOLOR_INDEX" val="5"/>
  <p:tag name="KSO_WM_UNIT_FILL_TYPE" val="1"/>
</p:tagLst>
</file>

<file path=ppt/tags/tag74.xml><?xml version="1.0" encoding="utf-8"?>
<p:tagLst xmlns:p="http://schemas.openxmlformats.org/presentationml/2006/main">
  <p:tag name="KSO_WM_TAG_VERSION" val="1.0"/>
  <p:tag name="KSO_WM_BEAUTIFY_FLAG" val="#wm#"/>
  <p:tag name="KSO_WM_TEMPLATE_CATEGORY" val="diagram"/>
  <p:tag name="KSO_WM_TEMPLATE_INDEX" val="160845"/>
  <p:tag name="KSO_WM_UNIT_TYPE" val="n_h_h_g"/>
  <p:tag name="KSO_WM_UNIT_INDEX" val="1_2_1_1"/>
  <p:tag name="KSO_WM_UNIT_ID" val="diagram160845_3*n_h_h_g*1_2_1_1"/>
  <p:tag name="KSO_WM_UNIT_LAYERLEVEL" val="1_1_1_1"/>
  <p:tag name="KSO_WM_UNIT_VALUE" val="16"/>
  <p:tag name="KSO_WM_UNIT_HIGHLIGHT" val="0"/>
  <p:tag name="KSO_WM_UNIT_COMPATIBLE" val="0"/>
  <p:tag name="KSO_WM_UNIT_CLEAR" val="0"/>
  <p:tag name="KSO_WM_UNIT_PRESET_TEXT_INDEX" val="3"/>
  <p:tag name="KSO_WM_UNIT_RELATE_UNITID" val="diagram160845_3*n_h_h_f*1_2_1_1"/>
  <p:tag name="KSO_WM_UNIT_PRESET_TEXT_LEN" val="5"/>
  <p:tag name="KSO_WM_DIAGRAM_GROUP_CODE" val="n1-1"/>
  <p:tag name="KSO_WM_UNIT_FILL_FORE_SCHEMECOLOR_INDEX" val="5"/>
  <p:tag name="KSO_WM_UNIT_FILL_TYPE" val="1"/>
</p:tagLst>
</file>

<file path=ppt/tags/tag75.xml><?xml version="1.0" encoding="utf-8"?>
<p:tagLst xmlns:p="http://schemas.openxmlformats.org/presentationml/2006/main">
  <p:tag name="KSO_WM_TAG_VERSION" val="1.0"/>
  <p:tag name="KSO_WM_BEAUTIFY_FLAG" val="#wm#"/>
  <p:tag name="KSO_WM_TEMPLATE_CATEGORY" val="diagram"/>
  <p:tag name="KSO_WM_TEMPLATE_INDEX" val="160845"/>
  <p:tag name="KSO_WM_UNIT_TYPE" val="n_h_h_g"/>
  <p:tag name="KSO_WM_UNIT_INDEX" val="1_2_2_1"/>
  <p:tag name="KSO_WM_UNIT_ID" val="diagram160845_3*n_h_h_g*1_2_2_1"/>
  <p:tag name="KSO_WM_UNIT_LAYERLEVEL" val="1_1_1_1"/>
  <p:tag name="KSO_WM_UNIT_VALUE" val="16"/>
  <p:tag name="KSO_WM_UNIT_HIGHLIGHT" val="0"/>
  <p:tag name="KSO_WM_UNIT_COMPATIBLE" val="0"/>
  <p:tag name="KSO_WM_UNIT_CLEAR" val="0"/>
  <p:tag name="KSO_WM_UNIT_PRESET_TEXT_INDEX" val="3"/>
  <p:tag name="KSO_WM_UNIT_RELATE_UNITID" val="diagram160845_3*n_h_h_f*1_2_2_1"/>
  <p:tag name="KSO_WM_UNIT_PRESET_TEXT_LEN" val="5"/>
  <p:tag name="KSO_WM_DIAGRAM_GROUP_CODE" val="n1-1"/>
  <p:tag name="KSO_WM_UNIT_FILL_FORE_SCHEMECOLOR_INDEX" val="5"/>
  <p:tag name="KSO_WM_UNIT_FILL_TYPE" val="1"/>
</p:tagLst>
</file>

<file path=ppt/tags/tag76.xml><?xml version="1.0" encoding="utf-8"?>
<p:tagLst xmlns:p="http://schemas.openxmlformats.org/presentationml/2006/main">
  <p:tag name="KSO_WM_TAG_VERSION" val="1.0"/>
  <p:tag name="KSO_WM_BEAUTIFY_FLAG" val="#wm#"/>
  <p:tag name="KSO_WM_TEMPLATE_CATEGORY" val="diagram"/>
  <p:tag name="KSO_WM_TEMPLATE_INDEX" val="160845"/>
  <p:tag name="KSO_WM_UNIT_TYPE" val="n_h_h_g"/>
  <p:tag name="KSO_WM_UNIT_INDEX" val="1_2_3_1"/>
  <p:tag name="KSO_WM_UNIT_ID" val="diagram160845_3*n_h_h_g*1_2_3_1"/>
  <p:tag name="KSO_WM_UNIT_LAYERLEVEL" val="1_1_1_1"/>
  <p:tag name="KSO_WM_UNIT_VALUE" val="16"/>
  <p:tag name="KSO_WM_UNIT_HIGHLIGHT" val="0"/>
  <p:tag name="KSO_WM_UNIT_COMPATIBLE" val="0"/>
  <p:tag name="KSO_WM_UNIT_CLEAR" val="0"/>
  <p:tag name="KSO_WM_UNIT_PRESET_TEXT_INDEX" val="3"/>
  <p:tag name="KSO_WM_UNIT_RELATE_UNITID" val="diagram160845_3*n_h_h_f*1_2_3_1"/>
  <p:tag name="KSO_WM_UNIT_PRESET_TEXT_LEN" val="5"/>
  <p:tag name="KSO_WM_DIAGRAM_GROUP_CODE" val="n1-1"/>
  <p:tag name="KSO_WM_UNIT_FILL_FORE_SCHEMECOLOR_INDEX" val="5"/>
  <p:tag name="KSO_WM_UNIT_FILL_TYPE" val="1"/>
</p:tagLst>
</file>

<file path=ppt/tags/tag77.xml><?xml version="1.0" encoding="utf-8"?>
<p:tagLst xmlns:p="http://schemas.openxmlformats.org/presentationml/2006/main">
  <p:tag name="KSO_WM_TAG_VERSION" val="1.0"/>
  <p:tag name="KSO_WM_BEAUTIFY_FLAG" val="#wm#"/>
  <p:tag name="KSO_WM_TEMPLATE_CATEGORY" val="diagram"/>
  <p:tag name="KSO_WM_TEMPLATE_INDEX" val="160845"/>
  <p:tag name="KSO_WM_UNIT_TYPE" val="n_i"/>
  <p:tag name="KSO_WM_UNIT_INDEX" val="1_1"/>
  <p:tag name="KSO_WM_UNIT_ID" val="diagram160845_3*n_i*1_1"/>
  <p:tag name="KSO_WM_UNIT_LAYERLEVEL" val="1_1"/>
  <p:tag name="KSO_WM_DIAGRAM_GROUP_CODE" val="n1-1"/>
  <p:tag name="KSO_WM_UNIT_LINE_FORE_SCHEMECOLOR_INDEX" val="13"/>
  <p:tag name="KSO_WM_UNIT_LINE_FILL_TYPE" val="2"/>
</p:tagLst>
</file>

<file path=ppt/tags/tag78.xml><?xml version="1.0" encoding="utf-8"?>
<p:tagLst xmlns:p="http://schemas.openxmlformats.org/presentationml/2006/main">
  <p:tag name="KSO_WM_TAG_VERSION" val="1.0"/>
  <p:tag name="KSO_WM_BEAUTIFY_FLAG" val="#wm#"/>
  <p:tag name="KSO_WM_TEMPLATE_CATEGORY" val="diagram"/>
  <p:tag name="KSO_WM_TEMPLATE_INDEX" val="160845"/>
  <p:tag name="KSO_WM_UNIT_TYPE" val="n_i"/>
  <p:tag name="KSO_WM_UNIT_INDEX" val="1_2"/>
  <p:tag name="KSO_WM_UNIT_ID" val="diagram160845_3*n_i*1_2"/>
  <p:tag name="KSO_WM_UNIT_LAYERLEVEL" val="1_1"/>
  <p:tag name="KSO_WM_DIAGRAM_GROUP_CODE" val="n1-1"/>
  <p:tag name="KSO_WM_UNIT_LINE_FORE_SCHEMECOLOR_INDEX" val="13"/>
  <p:tag name="KSO_WM_UNIT_LINE_FILL_TYPE" val="2"/>
</p:tagLst>
</file>

<file path=ppt/tags/tag79.xml><?xml version="1.0" encoding="utf-8"?>
<p:tagLst xmlns:p="http://schemas.openxmlformats.org/presentationml/2006/main">
  <p:tag name="KSO_WM_TAG_VERSION" val="1.0"/>
  <p:tag name="KSO_WM_BEAUTIFY_FLAG" val="#wm#"/>
  <p:tag name="KSO_WM_TEMPLATE_CATEGORY" val="diagram"/>
  <p:tag name="KSO_WM_TEMPLATE_INDEX" val="160845"/>
  <p:tag name="KSO_WM_UNIT_TYPE" val="n_i"/>
  <p:tag name="KSO_WM_UNIT_INDEX" val="1_3"/>
  <p:tag name="KSO_WM_UNIT_ID" val="diagram160845_3*n_i*1_3"/>
  <p:tag name="KSO_WM_UNIT_LAYERLEVEL" val="1_1"/>
  <p:tag name="KSO_WM_DIAGRAM_GROUP_CODE" val="n1-1"/>
  <p:tag name="KSO_WM_UNIT_LINE_FORE_SCHEMECOLOR_INDEX" val="13"/>
  <p:tag name="KSO_WM_UNIT_LINE_FILL_TYPE" val="2"/>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0.xml><?xml version="1.0" encoding="utf-8"?>
<p:tagLst xmlns:p="http://schemas.openxmlformats.org/presentationml/2006/main">
  <p:tag name="KSO_WM_TAG_VERSION" val="1.0"/>
  <p:tag name="KSO_WM_BEAUTIFY_FLAG" val="#wm#"/>
  <p:tag name="KSO_WM_TEMPLATE_CATEGORY" val="diagram"/>
  <p:tag name="KSO_WM_TEMPLATE_INDEX" val="160845"/>
  <p:tag name="KSO_WM_UNIT_TYPE" val="n_h_h_a"/>
  <p:tag name="KSO_WM_UNIT_INDEX" val="1_2_1_1"/>
  <p:tag name="KSO_WM_UNIT_ID" val="diagram160845_3*n_h_h_a*1_2_1_1"/>
  <p:tag name="KSO_WM_UNIT_LAYERLEVEL" val="1_1_1_1"/>
  <p:tag name="KSO_WM_UNIT_VALUE" val="24"/>
  <p:tag name="KSO_WM_UNIT_HIGHLIGHT" val="0"/>
  <p:tag name="KSO_WM_UNIT_COMPATIBLE" val="0"/>
  <p:tag name="KSO_WM_UNIT_CLEAR" val="0"/>
  <p:tag name="KSO_WM_UNIT_PRESET_TEXT_INDEX" val="3"/>
  <p:tag name="KSO_WM_UNIT_PRESET_TEXT_LEN" val="17"/>
  <p:tag name="KSO_WM_DIAGRAM_GROUP_CODE" val="n1-1"/>
  <p:tag name="KSO_WM_UNIT_TEXT_FILL_FORE_SCHEMECOLOR_INDEX" val="5"/>
  <p:tag name="KSO_WM_UNIT_TEXT_FILL_TYPE" val="1"/>
</p:tagLst>
</file>

<file path=ppt/tags/tag81.xml><?xml version="1.0" encoding="utf-8"?>
<p:tagLst xmlns:p="http://schemas.openxmlformats.org/presentationml/2006/main">
  <p:tag name="KSO_WM_TAG_VERSION" val="1.0"/>
  <p:tag name="KSO_WM_BEAUTIFY_FLAG" val="#wm#"/>
  <p:tag name="KSO_WM_TEMPLATE_CATEGORY" val="diagram"/>
  <p:tag name="KSO_WM_TEMPLATE_INDEX" val="160845"/>
  <p:tag name="KSO_WM_UNIT_TYPE" val="n_h_h_a"/>
  <p:tag name="KSO_WM_UNIT_INDEX" val="1_2_2_1"/>
  <p:tag name="KSO_WM_UNIT_ID" val="diagram160845_3*n_h_h_a*1_2_2_1"/>
  <p:tag name="KSO_WM_UNIT_LAYERLEVEL" val="1_1_1_1"/>
  <p:tag name="KSO_WM_UNIT_VALUE" val="24"/>
  <p:tag name="KSO_WM_UNIT_HIGHLIGHT" val="0"/>
  <p:tag name="KSO_WM_UNIT_COMPATIBLE" val="0"/>
  <p:tag name="KSO_WM_UNIT_CLEAR" val="0"/>
  <p:tag name="KSO_WM_UNIT_PRESET_TEXT_INDEX" val="3"/>
  <p:tag name="KSO_WM_UNIT_PRESET_TEXT_LEN" val="17"/>
  <p:tag name="KSO_WM_DIAGRAM_GROUP_CODE" val="n1-1"/>
  <p:tag name="KSO_WM_UNIT_TEXT_FILL_FORE_SCHEMECOLOR_INDEX" val="5"/>
  <p:tag name="KSO_WM_UNIT_TEXT_FILL_TYPE" val="1"/>
</p:tagLst>
</file>

<file path=ppt/tags/tag82.xml><?xml version="1.0" encoding="utf-8"?>
<p:tagLst xmlns:p="http://schemas.openxmlformats.org/presentationml/2006/main">
  <p:tag name="KSO_WM_TAG_VERSION" val="1.0"/>
  <p:tag name="KSO_WM_BEAUTIFY_FLAG" val="#wm#"/>
  <p:tag name="KSO_WM_TEMPLATE_CATEGORY" val="diagram"/>
  <p:tag name="KSO_WM_TEMPLATE_INDEX" val="160845"/>
  <p:tag name="KSO_WM_UNIT_TYPE" val="n_h_h_a"/>
  <p:tag name="KSO_WM_UNIT_INDEX" val="1_2_3_1"/>
  <p:tag name="KSO_WM_UNIT_ID" val="diagram160845_3*n_h_h_a*1_2_3_1"/>
  <p:tag name="KSO_WM_UNIT_LAYERLEVEL" val="1_1_1_1"/>
  <p:tag name="KSO_WM_UNIT_VALUE" val="24"/>
  <p:tag name="KSO_WM_UNIT_HIGHLIGHT" val="0"/>
  <p:tag name="KSO_WM_UNIT_COMPATIBLE" val="0"/>
  <p:tag name="KSO_WM_UNIT_CLEAR" val="0"/>
  <p:tag name="KSO_WM_UNIT_PRESET_TEXT_INDEX" val="3"/>
  <p:tag name="KSO_WM_UNIT_PRESET_TEXT_LEN" val="17"/>
  <p:tag name="KSO_WM_DIAGRAM_GROUP_CODE" val="n1-1"/>
  <p:tag name="KSO_WM_UNIT_TEXT_FILL_FORE_SCHEMECOLOR_INDEX" val="5"/>
  <p:tag name="KSO_WM_UNIT_TEXT_FILL_TYPE" val="1"/>
</p:tagLst>
</file>

<file path=ppt/tags/tag83.xml><?xml version="1.0" encoding="utf-8"?>
<p:tagLst xmlns:p="http://schemas.openxmlformats.org/presentationml/2006/main">
  <p:tag name="KSO_WM_TAG_VERSION" val="1.0"/>
  <p:tag name="KSO_WM_BEAUTIFY_FLAG" val="#wm#"/>
  <p:tag name="KSO_WM_TEMPLATE_CATEGORY" val="diagram"/>
  <p:tag name="KSO_WM_TEMPLATE_INDEX" val="160845"/>
  <p:tag name="KSO_WM_UNIT_TYPE" val="n_h_h_f"/>
  <p:tag name="KSO_WM_UNIT_INDEX" val="1_2_3_1"/>
  <p:tag name="KSO_WM_UNIT_ID" val="diagram160845_3*n_h_h_f*1_2_3_1"/>
  <p:tag name="KSO_WM_UNIT_LAYERLEVEL" val="1_1_1_1"/>
  <p:tag name="KSO_WM_UNIT_VALUE" val="52"/>
  <p:tag name="KSO_WM_UNIT_HIGHLIGHT" val="0"/>
  <p:tag name="KSO_WM_UNIT_COMPATIBLE" val="0"/>
  <p:tag name="KSO_WM_UNIT_CLEAR" val="0"/>
  <p:tag name="KSO_WM_UNIT_PRESET_TEXT_INDEX" val="4"/>
  <p:tag name="KSO_WM_UNIT_PRESET_TEXT_LEN" val="57"/>
  <p:tag name="KSO_WM_DIAGRAM_GROUP_CODE" val="n1-1"/>
  <p:tag name="KSO_WM_UNIT_TEXT_FILL_FORE_SCHEMECOLOR_INDEX" val="13"/>
  <p:tag name="KSO_WM_UNIT_TEXT_FILL_TYPE" val="1"/>
</p:tagLst>
</file>

<file path=ppt/tags/tag84.xml><?xml version="1.0" encoding="utf-8"?>
<p:tagLst xmlns:p="http://schemas.openxmlformats.org/presentationml/2006/main">
  <p:tag name="KSO_WM_TAG_VERSION" val="1.0"/>
  <p:tag name="KSO_WM_BEAUTIFY_FLAG" val="#wm#"/>
  <p:tag name="KSO_WM_TEMPLATE_CATEGORY" val="diagram"/>
  <p:tag name="KSO_WM_TEMPLATE_INDEX" val="160845"/>
  <p:tag name="KSO_WM_UNIT_TYPE" val="n_h_h_f"/>
  <p:tag name="KSO_WM_UNIT_INDEX" val="1_2_2_1"/>
  <p:tag name="KSO_WM_UNIT_ID" val="diagram160845_3*n_h_h_f*1_2_2_1"/>
  <p:tag name="KSO_WM_UNIT_LAYERLEVEL" val="1_1_1_1"/>
  <p:tag name="KSO_WM_UNIT_VALUE" val="52"/>
  <p:tag name="KSO_WM_UNIT_HIGHLIGHT" val="0"/>
  <p:tag name="KSO_WM_UNIT_COMPATIBLE" val="0"/>
  <p:tag name="KSO_WM_UNIT_CLEAR" val="0"/>
  <p:tag name="KSO_WM_UNIT_PRESET_TEXT_INDEX" val="4"/>
  <p:tag name="KSO_WM_UNIT_PRESET_TEXT_LEN" val="57"/>
  <p:tag name="KSO_WM_DIAGRAM_GROUP_CODE" val="n1-1"/>
  <p:tag name="KSO_WM_UNIT_TEXT_FILL_FORE_SCHEMECOLOR_INDEX" val="13"/>
  <p:tag name="KSO_WM_UNIT_TEXT_FILL_TYPE" val="1"/>
</p:tagLst>
</file>

<file path=ppt/tags/tag85.xml><?xml version="1.0" encoding="utf-8"?>
<p:tagLst xmlns:p="http://schemas.openxmlformats.org/presentationml/2006/main">
  <p:tag name="KSO_WM_TAG_VERSION" val="1.0"/>
  <p:tag name="KSO_WM_BEAUTIFY_FLAG" val="#wm#"/>
  <p:tag name="KSO_WM_TEMPLATE_CATEGORY" val="diagram"/>
  <p:tag name="KSO_WM_TEMPLATE_INDEX" val="160845"/>
  <p:tag name="KSO_WM_UNIT_TYPE" val="n_h_h_f"/>
  <p:tag name="KSO_WM_UNIT_INDEX" val="1_2_1_1"/>
  <p:tag name="KSO_WM_UNIT_ID" val="diagram160845_3*n_h_h_f*1_2_1_1"/>
  <p:tag name="KSO_WM_UNIT_LAYERLEVEL" val="1_1_1_1"/>
  <p:tag name="KSO_WM_UNIT_VALUE" val="52"/>
  <p:tag name="KSO_WM_UNIT_HIGHLIGHT" val="0"/>
  <p:tag name="KSO_WM_UNIT_COMPATIBLE" val="0"/>
  <p:tag name="KSO_WM_UNIT_CLEAR" val="0"/>
  <p:tag name="KSO_WM_UNIT_PRESET_TEXT_INDEX" val="4"/>
  <p:tag name="KSO_WM_UNIT_PRESET_TEXT_LEN" val="57"/>
  <p:tag name="KSO_WM_DIAGRAM_GROUP_CODE" val="n1-1"/>
  <p:tag name="KSO_WM_UNIT_TEXT_FILL_FORE_SCHEMECOLOR_INDEX" val="13"/>
  <p:tag name="KSO_WM_UNIT_TEXT_FILL_TYPE" val="1"/>
</p:tagLst>
</file>

<file path=ppt/tags/tag86.xml><?xml version="1.0" encoding="utf-8"?>
<p:tagLst xmlns:p="http://schemas.openxmlformats.org/presentationml/2006/main">
  <p:tag name="KSO_WM_TAG_VERSION" val="1.0"/>
  <p:tag name="KSO_WM_BEAUTIFY_FLAG" val="#wm#"/>
  <p:tag name="KSO_WM_TEMPLATE_CATEGORY" val="diagram"/>
  <p:tag name="KSO_WM_TEMPLATE_INDEX" val="160845"/>
  <p:tag name="KSO_WM_UNIT_TYPE" val="n_h_a"/>
  <p:tag name="KSO_WM_UNIT_INDEX" val="1_1_1"/>
  <p:tag name="KSO_WM_UNIT_ID" val="diagram160845_3*n_h_a*1_1_1"/>
  <p:tag name="KSO_WM_UNIT_LAYERLEVEL" val="1_1_1"/>
  <p:tag name="KSO_WM_UNIT_VALUE" val="30"/>
  <p:tag name="KSO_WM_UNIT_HIGHLIGHT" val="0"/>
  <p:tag name="KSO_WM_UNIT_COMPATIBLE" val="0"/>
  <p:tag name="KSO_WM_UNIT_CLEAR" val="0"/>
  <p:tag name="KSO_WM_UNIT_PRESET_TEXT_INDEX" val="3"/>
  <p:tag name="KSO_WM_UNIT_PRESET_TEXT_LEN" val="5"/>
  <p:tag name="KSO_WM_DIAGRAM_GROUP_CODE" val="n1-1"/>
  <p:tag name="KSO_WM_UNIT_FILL_FORE_SCHEMECOLOR_INDEX" val="5"/>
  <p:tag name="KSO_WM_UNIT_FILL_TYPE" val="1"/>
</p:tagLst>
</file>

<file path=ppt/tags/tag87.xml><?xml version="1.0" encoding="utf-8"?>
<p:tagLst xmlns:p="http://schemas.openxmlformats.org/presentationml/2006/main">
  <p:tag name="KSO_WM_TAG_VERSION" val="1.0"/>
  <p:tag name="KSO_WM_BEAUTIFY_FLAG" val="#wm#"/>
  <p:tag name="KSO_WM_TEMPLATE_CATEGORY" val="diagram"/>
  <p:tag name="KSO_WM_TEMPLATE_INDEX" val="160845"/>
  <p:tag name="KSO_WM_UNIT_TYPE" val="n_h_h_g"/>
  <p:tag name="KSO_WM_UNIT_INDEX" val="1_2_1_1"/>
  <p:tag name="KSO_WM_UNIT_ID" val="diagram160845_3*n_h_h_g*1_2_1_1"/>
  <p:tag name="KSO_WM_UNIT_LAYERLEVEL" val="1_1_1_1"/>
  <p:tag name="KSO_WM_UNIT_VALUE" val="16"/>
  <p:tag name="KSO_WM_UNIT_HIGHLIGHT" val="0"/>
  <p:tag name="KSO_WM_UNIT_COMPATIBLE" val="0"/>
  <p:tag name="KSO_WM_UNIT_CLEAR" val="0"/>
  <p:tag name="KSO_WM_UNIT_PRESET_TEXT_INDEX" val="3"/>
  <p:tag name="KSO_WM_UNIT_RELATE_UNITID" val="diagram160845_3*n_h_h_f*1_2_1_1"/>
  <p:tag name="KSO_WM_UNIT_PRESET_TEXT_LEN" val="5"/>
  <p:tag name="KSO_WM_DIAGRAM_GROUP_CODE" val="n1-1"/>
  <p:tag name="KSO_WM_UNIT_FILL_FORE_SCHEMECOLOR_INDEX" val="5"/>
  <p:tag name="KSO_WM_UNIT_FILL_TYPE" val="1"/>
</p:tagLst>
</file>

<file path=ppt/tags/tag88.xml><?xml version="1.0" encoding="utf-8"?>
<p:tagLst xmlns:p="http://schemas.openxmlformats.org/presentationml/2006/main">
  <p:tag name="KSO_WM_TAG_VERSION" val="1.0"/>
  <p:tag name="KSO_WM_BEAUTIFY_FLAG" val="#wm#"/>
  <p:tag name="KSO_WM_TEMPLATE_CATEGORY" val="diagram"/>
  <p:tag name="KSO_WM_TEMPLATE_INDEX" val="160845"/>
  <p:tag name="KSO_WM_UNIT_TYPE" val="n_h_h_g"/>
  <p:tag name="KSO_WM_UNIT_INDEX" val="1_2_2_1"/>
  <p:tag name="KSO_WM_UNIT_ID" val="diagram160845_3*n_h_h_g*1_2_2_1"/>
  <p:tag name="KSO_WM_UNIT_LAYERLEVEL" val="1_1_1_1"/>
  <p:tag name="KSO_WM_UNIT_VALUE" val="16"/>
  <p:tag name="KSO_WM_UNIT_HIGHLIGHT" val="0"/>
  <p:tag name="KSO_WM_UNIT_COMPATIBLE" val="0"/>
  <p:tag name="KSO_WM_UNIT_CLEAR" val="0"/>
  <p:tag name="KSO_WM_UNIT_PRESET_TEXT_INDEX" val="3"/>
  <p:tag name="KSO_WM_UNIT_RELATE_UNITID" val="diagram160845_3*n_h_h_f*1_2_2_1"/>
  <p:tag name="KSO_WM_UNIT_PRESET_TEXT_LEN" val="5"/>
  <p:tag name="KSO_WM_DIAGRAM_GROUP_CODE" val="n1-1"/>
  <p:tag name="KSO_WM_UNIT_FILL_FORE_SCHEMECOLOR_INDEX" val="5"/>
  <p:tag name="KSO_WM_UNIT_FILL_TYPE" val="1"/>
</p:tagLst>
</file>

<file path=ppt/tags/tag89.xml><?xml version="1.0" encoding="utf-8"?>
<p:tagLst xmlns:p="http://schemas.openxmlformats.org/presentationml/2006/main">
  <p:tag name="KSO_WM_TAG_VERSION" val="1.0"/>
  <p:tag name="KSO_WM_BEAUTIFY_FLAG" val="#wm#"/>
  <p:tag name="KSO_WM_TEMPLATE_CATEGORY" val="diagram"/>
  <p:tag name="KSO_WM_TEMPLATE_INDEX" val="160845"/>
  <p:tag name="KSO_WM_UNIT_TYPE" val="n_h_h_g"/>
  <p:tag name="KSO_WM_UNIT_INDEX" val="1_2_3_1"/>
  <p:tag name="KSO_WM_UNIT_ID" val="diagram160845_3*n_h_h_g*1_2_3_1"/>
  <p:tag name="KSO_WM_UNIT_LAYERLEVEL" val="1_1_1_1"/>
  <p:tag name="KSO_WM_UNIT_VALUE" val="16"/>
  <p:tag name="KSO_WM_UNIT_HIGHLIGHT" val="0"/>
  <p:tag name="KSO_WM_UNIT_COMPATIBLE" val="0"/>
  <p:tag name="KSO_WM_UNIT_CLEAR" val="0"/>
  <p:tag name="KSO_WM_UNIT_PRESET_TEXT_INDEX" val="3"/>
  <p:tag name="KSO_WM_UNIT_RELATE_UNITID" val="diagram160845_3*n_h_h_f*1_2_3_1"/>
  <p:tag name="KSO_WM_UNIT_PRESET_TEXT_LEN" val="5"/>
  <p:tag name="KSO_WM_DIAGRAM_GROUP_CODE" val="n1-1"/>
  <p:tag name="KSO_WM_UNIT_FILL_FORE_SCHEMECOLOR_INDEX" val="5"/>
  <p:tag name="KSO_WM_UNIT_FILL_TYPE" val="1"/>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0.xml><?xml version="1.0" encoding="utf-8"?>
<p:tagLst xmlns:p="http://schemas.openxmlformats.org/presentationml/2006/main">
  <p:tag name="KSO_WM_TAG_VERSION" val="1.0"/>
  <p:tag name="KSO_WM_BEAUTIFY_FLAG" val="#wm#"/>
  <p:tag name="KSO_WM_TEMPLATE_CATEGORY" val="diagram"/>
  <p:tag name="KSO_WM_TEMPLATE_INDEX" val="160845"/>
  <p:tag name="KSO_WM_UNIT_TYPE" val="n_i"/>
  <p:tag name="KSO_WM_UNIT_INDEX" val="1_1"/>
  <p:tag name="KSO_WM_UNIT_ID" val="diagram160845_3*n_i*1_1"/>
  <p:tag name="KSO_WM_UNIT_LAYERLEVEL" val="1_1"/>
  <p:tag name="KSO_WM_DIAGRAM_GROUP_CODE" val="n1-1"/>
  <p:tag name="KSO_WM_UNIT_LINE_FORE_SCHEMECOLOR_INDEX" val="13"/>
  <p:tag name="KSO_WM_UNIT_LINE_FILL_TYPE" val="2"/>
</p:tagLst>
</file>

<file path=ppt/tags/tag91.xml><?xml version="1.0" encoding="utf-8"?>
<p:tagLst xmlns:p="http://schemas.openxmlformats.org/presentationml/2006/main">
  <p:tag name="KSO_WM_TAG_VERSION" val="1.0"/>
  <p:tag name="KSO_WM_BEAUTIFY_FLAG" val="#wm#"/>
  <p:tag name="KSO_WM_TEMPLATE_CATEGORY" val="diagram"/>
  <p:tag name="KSO_WM_TEMPLATE_INDEX" val="160845"/>
  <p:tag name="KSO_WM_UNIT_TYPE" val="n_i"/>
  <p:tag name="KSO_WM_UNIT_INDEX" val="1_2"/>
  <p:tag name="KSO_WM_UNIT_ID" val="diagram160845_3*n_i*1_2"/>
  <p:tag name="KSO_WM_UNIT_LAYERLEVEL" val="1_1"/>
  <p:tag name="KSO_WM_DIAGRAM_GROUP_CODE" val="n1-1"/>
  <p:tag name="KSO_WM_UNIT_LINE_FORE_SCHEMECOLOR_INDEX" val="13"/>
  <p:tag name="KSO_WM_UNIT_LINE_FILL_TYPE" val="2"/>
</p:tagLst>
</file>

<file path=ppt/tags/tag92.xml><?xml version="1.0" encoding="utf-8"?>
<p:tagLst xmlns:p="http://schemas.openxmlformats.org/presentationml/2006/main">
  <p:tag name="KSO_WM_TAG_VERSION" val="1.0"/>
  <p:tag name="KSO_WM_BEAUTIFY_FLAG" val="#wm#"/>
  <p:tag name="KSO_WM_TEMPLATE_CATEGORY" val="diagram"/>
  <p:tag name="KSO_WM_TEMPLATE_INDEX" val="160845"/>
  <p:tag name="KSO_WM_UNIT_TYPE" val="n_i"/>
  <p:tag name="KSO_WM_UNIT_INDEX" val="1_3"/>
  <p:tag name="KSO_WM_UNIT_ID" val="diagram160845_3*n_i*1_3"/>
  <p:tag name="KSO_WM_UNIT_LAYERLEVEL" val="1_1"/>
  <p:tag name="KSO_WM_DIAGRAM_GROUP_CODE" val="n1-1"/>
  <p:tag name="KSO_WM_UNIT_LINE_FORE_SCHEMECOLOR_INDEX" val="13"/>
  <p:tag name="KSO_WM_UNIT_LINE_FILL_TYPE" val="2"/>
</p:tagLst>
</file>

<file path=ppt/tags/tag93.xml><?xml version="1.0" encoding="utf-8"?>
<p:tagLst xmlns:p="http://schemas.openxmlformats.org/presentationml/2006/main">
  <p:tag name="KSO_WM_TAG_VERSION" val="1.0"/>
  <p:tag name="KSO_WM_BEAUTIFY_FLAG" val="#wm#"/>
  <p:tag name="KSO_WM_TEMPLATE_CATEGORY" val="diagram"/>
  <p:tag name="KSO_WM_TEMPLATE_INDEX" val="160845"/>
  <p:tag name="KSO_WM_UNIT_TYPE" val="n_h_h_a"/>
  <p:tag name="KSO_WM_UNIT_INDEX" val="1_2_1_1"/>
  <p:tag name="KSO_WM_UNIT_ID" val="diagram160845_3*n_h_h_a*1_2_1_1"/>
  <p:tag name="KSO_WM_UNIT_LAYERLEVEL" val="1_1_1_1"/>
  <p:tag name="KSO_WM_UNIT_VALUE" val="24"/>
  <p:tag name="KSO_WM_UNIT_HIGHLIGHT" val="0"/>
  <p:tag name="KSO_WM_UNIT_COMPATIBLE" val="0"/>
  <p:tag name="KSO_WM_UNIT_CLEAR" val="0"/>
  <p:tag name="KSO_WM_UNIT_PRESET_TEXT_INDEX" val="3"/>
  <p:tag name="KSO_WM_UNIT_PRESET_TEXT_LEN" val="17"/>
  <p:tag name="KSO_WM_DIAGRAM_GROUP_CODE" val="n1-1"/>
  <p:tag name="KSO_WM_UNIT_TEXT_FILL_FORE_SCHEMECOLOR_INDEX" val="5"/>
  <p:tag name="KSO_WM_UNIT_TEXT_FILL_TYPE" val="1"/>
</p:tagLst>
</file>

<file path=ppt/tags/tag94.xml><?xml version="1.0" encoding="utf-8"?>
<p:tagLst xmlns:p="http://schemas.openxmlformats.org/presentationml/2006/main">
  <p:tag name="KSO_WM_TAG_VERSION" val="1.0"/>
  <p:tag name="KSO_WM_BEAUTIFY_FLAG" val="#wm#"/>
  <p:tag name="KSO_WM_TEMPLATE_CATEGORY" val="diagram"/>
  <p:tag name="KSO_WM_TEMPLATE_INDEX" val="160845"/>
  <p:tag name="KSO_WM_UNIT_TYPE" val="n_h_h_a"/>
  <p:tag name="KSO_WM_UNIT_INDEX" val="1_2_2_1"/>
  <p:tag name="KSO_WM_UNIT_ID" val="diagram160845_3*n_h_h_a*1_2_2_1"/>
  <p:tag name="KSO_WM_UNIT_LAYERLEVEL" val="1_1_1_1"/>
  <p:tag name="KSO_WM_UNIT_VALUE" val="24"/>
  <p:tag name="KSO_WM_UNIT_HIGHLIGHT" val="0"/>
  <p:tag name="KSO_WM_UNIT_COMPATIBLE" val="0"/>
  <p:tag name="KSO_WM_UNIT_CLEAR" val="0"/>
  <p:tag name="KSO_WM_UNIT_PRESET_TEXT_INDEX" val="3"/>
  <p:tag name="KSO_WM_UNIT_PRESET_TEXT_LEN" val="17"/>
  <p:tag name="KSO_WM_DIAGRAM_GROUP_CODE" val="n1-1"/>
  <p:tag name="KSO_WM_UNIT_TEXT_FILL_FORE_SCHEMECOLOR_INDEX" val="5"/>
  <p:tag name="KSO_WM_UNIT_TEXT_FILL_TYPE" val="1"/>
</p:tagLst>
</file>

<file path=ppt/tags/tag95.xml><?xml version="1.0" encoding="utf-8"?>
<p:tagLst xmlns:p="http://schemas.openxmlformats.org/presentationml/2006/main">
  <p:tag name="KSO_WM_TAG_VERSION" val="1.0"/>
  <p:tag name="KSO_WM_BEAUTIFY_FLAG" val="#wm#"/>
  <p:tag name="KSO_WM_TEMPLATE_CATEGORY" val="diagram"/>
  <p:tag name="KSO_WM_TEMPLATE_INDEX" val="160845"/>
  <p:tag name="KSO_WM_UNIT_TYPE" val="n_h_h_a"/>
  <p:tag name="KSO_WM_UNIT_INDEX" val="1_2_3_1"/>
  <p:tag name="KSO_WM_UNIT_ID" val="diagram160845_3*n_h_h_a*1_2_3_1"/>
  <p:tag name="KSO_WM_UNIT_LAYERLEVEL" val="1_1_1_1"/>
  <p:tag name="KSO_WM_UNIT_VALUE" val="24"/>
  <p:tag name="KSO_WM_UNIT_HIGHLIGHT" val="0"/>
  <p:tag name="KSO_WM_UNIT_COMPATIBLE" val="0"/>
  <p:tag name="KSO_WM_UNIT_CLEAR" val="0"/>
  <p:tag name="KSO_WM_UNIT_PRESET_TEXT_INDEX" val="3"/>
  <p:tag name="KSO_WM_UNIT_PRESET_TEXT_LEN" val="17"/>
  <p:tag name="KSO_WM_DIAGRAM_GROUP_CODE" val="n1-1"/>
  <p:tag name="KSO_WM_UNIT_TEXT_FILL_FORE_SCHEMECOLOR_INDEX" val="5"/>
  <p:tag name="KSO_WM_UNIT_TEXT_FILL_TYPE" val="1"/>
</p:tagLst>
</file>

<file path=ppt/tags/tag96.xml><?xml version="1.0" encoding="utf-8"?>
<p:tagLst xmlns:p="http://schemas.openxmlformats.org/presentationml/2006/main">
  <p:tag name="KSO_WM_TAG_VERSION" val="1.0"/>
  <p:tag name="KSO_WM_BEAUTIFY_FLAG" val="#wm#"/>
  <p:tag name="KSO_WM_TEMPLATE_CATEGORY" val="diagram"/>
  <p:tag name="KSO_WM_TEMPLATE_INDEX" val="160845"/>
  <p:tag name="KSO_WM_UNIT_TYPE" val="n_h_h_f"/>
  <p:tag name="KSO_WM_UNIT_INDEX" val="1_2_3_1"/>
  <p:tag name="KSO_WM_UNIT_ID" val="diagram160845_3*n_h_h_f*1_2_3_1"/>
  <p:tag name="KSO_WM_UNIT_LAYERLEVEL" val="1_1_1_1"/>
  <p:tag name="KSO_WM_UNIT_VALUE" val="52"/>
  <p:tag name="KSO_WM_UNIT_HIGHLIGHT" val="0"/>
  <p:tag name="KSO_WM_UNIT_COMPATIBLE" val="0"/>
  <p:tag name="KSO_WM_UNIT_CLEAR" val="0"/>
  <p:tag name="KSO_WM_UNIT_PRESET_TEXT_INDEX" val="4"/>
  <p:tag name="KSO_WM_UNIT_PRESET_TEXT_LEN" val="57"/>
  <p:tag name="KSO_WM_DIAGRAM_GROUP_CODE" val="n1-1"/>
  <p:tag name="KSO_WM_UNIT_TEXT_FILL_FORE_SCHEMECOLOR_INDEX" val="13"/>
  <p:tag name="KSO_WM_UNIT_TEXT_FILL_TYPE" val="1"/>
</p:tagLst>
</file>

<file path=ppt/tags/tag97.xml><?xml version="1.0" encoding="utf-8"?>
<p:tagLst xmlns:p="http://schemas.openxmlformats.org/presentationml/2006/main">
  <p:tag name="KSO_WM_TAG_VERSION" val="1.0"/>
  <p:tag name="KSO_WM_BEAUTIFY_FLAG" val="#wm#"/>
  <p:tag name="KSO_WM_TEMPLATE_CATEGORY" val="diagram"/>
  <p:tag name="KSO_WM_TEMPLATE_INDEX" val="160845"/>
  <p:tag name="KSO_WM_UNIT_TYPE" val="n_h_h_f"/>
  <p:tag name="KSO_WM_UNIT_INDEX" val="1_2_2_1"/>
  <p:tag name="KSO_WM_UNIT_ID" val="diagram160845_3*n_h_h_f*1_2_2_1"/>
  <p:tag name="KSO_WM_UNIT_LAYERLEVEL" val="1_1_1_1"/>
  <p:tag name="KSO_WM_UNIT_VALUE" val="52"/>
  <p:tag name="KSO_WM_UNIT_HIGHLIGHT" val="0"/>
  <p:tag name="KSO_WM_UNIT_COMPATIBLE" val="0"/>
  <p:tag name="KSO_WM_UNIT_CLEAR" val="0"/>
  <p:tag name="KSO_WM_UNIT_PRESET_TEXT_INDEX" val="4"/>
  <p:tag name="KSO_WM_UNIT_PRESET_TEXT_LEN" val="57"/>
  <p:tag name="KSO_WM_DIAGRAM_GROUP_CODE" val="n1-1"/>
  <p:tag name="KSO_WM_UNIT_TEXT_FILL_FORE_SCHEMECOLOR_INDEX" val="13"/>
  <p:tag name="KSO_WM_UNIT_TEXT_FILL_TYPE" val="1"/>
</p:tagLst>
</file>

<file path=ppt/tags/tag98.xml><?xml version="1.0" encoding="utf-8"?>
<p:tagLst xmlns:p="http://schemas.openxmlformats.org/presentationml/2006/main">
  <p:tag name="KSO_WM_TAG_VERSION" val="1.0"/>
  <p:tag name="KSO_WM_BEAUTIFY_FLAG" val="#wm#"/>
  <p:tag name="KSO_WM_TEMPLATE_CATEGORY" val="diagram"/>
  <p:tag name="KSO_WM_TEMPLATE_INDEX" val="160845"/>
  <p:tag name="KSO_WM_UNIT_TYPE" val="n_h_h_f"/>
  <p:tag name="KSO_WM_UNIT_INDEX" val="1_2_1_1"/>
  <p:tag name="KSO_WM_UNIT_ID" val="diagram160845_3*n_h_h_f*1_2_1_1"/>
  <p:tag name="KSO_WM_UNIT_LAYERLEVEL" val="1_1_1_1"/>
  <p:tag name="KSO_WM_UNIT_VALUE" val="52"/>
  <p:tag name="KSO_WM_UNIT_HIGHLIGHT" val="0"/>
  <p:tag name="KSO_WM_UNIT_COMPATIBLE" val="0"/>
  <p:tag name="KSO_WM_UNIT_CLEAR" val="0"/>
  <p:tag name="KSO_WM_UNIT_PRESET_TEXT_INDEX" val="4"/>
  <p:tag name="KSO_WM_UNIT_PRESET_TEXT_LEN" val="57"/>
  <p:tag name="KSO_WM_DIAGRAM_GROUP_CODE" val="n1-1"/>
  <p:tag name="KSO_WM_UNIT_TEXT_FILL_FORE_SCHEMECOLOR_INDEX" val="13"/>
  <p:tag name="KSO_WM_UNIT_TEXT_FILL_TYPE" val="1"/>
</p:tagLst>
</file>

<file path=ppt/tags/tag99.xml><?xml version="1.0" encoding="utf-8"?>
<p:tagLst xmlns:p="http://schemas.openxmlformats.org/presentationml/2006/main">
  <p:tag name="KSO_WM_TAG_VERSION" val="1.0"/>
  <p:tag name="KSO_WM_BEAUTIFY_FLAG" val="#wm#"/>
  <p:tag name="KSO_WM_UNIT_TYPE" val="i"/>
  <p:tag name="KSO_WM_UNIT_ID" val="diagram160596_2*i*1"/>
  <p:tag name="KSO_WM_TEMPLATE_CATEGORY" val="diagram"/>
  <p:tag name="KSO_WM_TEMPLATE_INDEX" val="160596"/>
  <p:tag name="KSO_WM_UNIT_INDEX" val="1"/>
  <p:tag name="KSO_WM_UNIT_HIGHLIGHT" val="0"/>
  <p:tag name="KSO_WM_UNIT_COMPATIBLE" val="0"/>
  <p:tag name="KSO_WM_UNIT_DIAGRAM_ISNUMVISUAL" val="0"/>
  <p:tag name="KSO_WM_UNIT_DIAGRAM_ISREFERUNIT" val="0"/>
  <p:tag name="KSO_WM_DIAGRAM_GROUP_CODE" val="n1-1"/>
  <p:tag name="KSO_WM_UNIT_LAYERLEVEL" val="1"/>
</p:tagLst>
</file>

<file path=ppt/theme/theme1.xml><?xml version="1.0" encoding="utf-8"?>
<a:theme xmlns:a="http://schemas.openxmlformats.org/drawingml/2006/main" name="Office 主题​​">
  <a:themeElements>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3244</Words>
  <Application>WPS 演示</Application>
  <PresentationFormat>宽屏</PresentationFormat>
  <Paragraphs>411</Paragraphs>
  <Slides>64</Slides>
  <Notes>4</Notes>
  <HiddenSlides>0</HiddenSlides>
  <MMClips>0</MMClips>
  <ScaleCrop>false</ScaleCrop>
  <HeadingPairs>
    <vt:vector size="8" baseType="variant">
      <vt:variant>
        <vt:lpstr>已用的字体</vt:lpstr>
      </vt:variant>
      <vt:variant>
        <vt:i4>14</vt:i4>
      </vt:variant>
      <vt:variant>
        <vt:lpstr>主题</vt:lpstr>
      </vt:variant>
      <vt:variant>
        <vt:i4>1</vt:i4>
      </vt:variant>
      <vt:variant>
        <vt:lpstr>嵌入 OLE 服务器</vt:lpstr>
      </vt:variant>
      <vt:variant>
        <vt:i4>6</vt:i4>
      </vt:variant>
      <vt:variant>
        <vt:lpstr>幻灯片标题</vt:lpstr>
      </vt:variant>
      <vt:variant>
        <vt:i4>64</vt:i4>
      </vt:variant>
    </vt:vector>
  </HeadingPairs>
  <TitlesOfParts>
    <vt:vector size="85" baseType="lpstr">
      <vt:lpstr>Arial</vt:lpstr>
      <vt:lpstr>宋体</vt:lpstr>
      <vt:lpstr>Wingdings</vt:lpstr>
      <vt:lpstr>微软雅黑</vt:lpstr>
      <vt:lpstr>Wingdings</vt:lpstr>
      <vt:lpstr>黑体</vt:lpstr>
      <vt:lpstr>Verdana</vt:lpstr>
      <vt:lpstr>Calibri</vt:lpstr>
      <vt:lpstr>Helvetica</vt:lpstr>
      <vt:lpstr>Helvetica Neue Light</vt:lpstr>
      <vt:lpstr>Arial Unicode MS</vt:lpstr>
      <vt:lpstr>等线</vt:lpstr>
      <vt:lpstr>Calibri Light</vt:lpstr>
      <vt:lpstr>等线 Light</vt:lpstr>
      <vt:lpstr>Office 主题​​</vt:lpstr>
      <vt:lpstr>Equation.AxMath</vt:lpstr>
      <vt:lpstr>Equation.AxMath</vt:lpstr>
      <vt:lpstr>Equation.AxMath</vt:lpstr>
      <vt:lpstr>Equation.AxMath</vt:lpstr>
      <vt:lpstr>Equation.AxMath</vt:lpstr>
      <vt:lpstr>Equation.AxMath</vt:lpstr>
      <vt:lpstr>评价类模型</vt:lpstr>
      <vt:lpstr>一、层次分析法 二、TOPSIS分析法 三、模糊评价法 四、CRITICS方法 五、主成分分析 六、因子分析 七、数据包络分析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谢谢各位</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马世拓</cp:lastModifiedBy>
  <cp:revision>181</cp:revision>
  <dcterms:created xsi:type="dcterms:W3CDTF">2019-06-19T02:08:00Z</dcterms:created>
  <dcterms:modified xsi:type="dcterms:W3CDTF">2022-06-21T02:56:45Z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2052-11.1.0.11744</vt:lpwstr>
  </property>
  <property fmtid="{D5CDD505-2E9C-101B-9397-08002B2CF9AE}" pid="3" name="ICV">
    <vt:lpwstr>22597B496AC94E1F8FD2DF1DCCB64731</vt:lpwstr>
  </property>
</Properties>
</file>